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824" r:id="rId1"/>
    <p:sldMasterId id="2147483891" r:id="rId2"/>
  </p:sldMasterIdLst>
  <p:notesMasterIdLst>
    <p:notesMasterId r:id="rId21"/>
  </p:notesMasterIdLst>
  <p:handoutMasterIdLst>
    <p:handoutMasterId r:id="rId22"/>
  </p:handoutMasterIdLst>
  <p:sldIdLst>
    <p:sldId id="409" r:id="rId3"/>
    <p:sldId id="425" r:id="rId4"/>
    <p:sldId id="449" r:id="rId5"/>
    <p:sldId id="452" r:id="rId6"/>
    <p:sldId id="451" r:id="rId7"/>
    <p:sldId id="454" r:id="rId8"/>
    <p:sldId id="450" r:id="rId9"/>
    <p:sldId id="455" r:id="rId10"/>
    <p:sldId id="456" r:id="rId11"/>
    <p:sldId id="457" r:id="rId12"/>
    <p:sldId id="458" r:id="rId13"/>
    <p:sldId id="460" r:id="rId14"/>
    <p:sldId id="467" r:id="rId15"/>
    <p:sldId id="459" r:id="rId16"/>
    <p:sldId id="463" r:id="rId17"/>
    <p:sldId id="464" r:id="rId18"/>
    <p:sldId id="465" r:id="rId19"/>
    <p:sldId id="468" r:id="rId20"/>
  </p:sldIdLst>
  <p:sldSz cx="9144000" cy="5143500" type="screen16x9"/>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672E31BB-9F53-944C-AFF7-1F240E61BE18}">
          <p14:sldIdLst>
            <p14:sldId id="409"/>
            <p14:sldId id="425"/>
            <p14:sldId id="449"/>
            <p14:sldId id="452"/>
            <p14:sldId id="451"/>
            <p14:sldId id="454"/>
            <p14:sldId id="450"/>
            <p14:sldId id="455"/>
            <p14:sldId id="456"/>
            <p14:sldId id="457"/>
            <p14:sldId id="458"/>
            <p14:sldId id="460"/>
            <p14:sldId id="467"/>
            <p14:sldId id="459"/>
            <p14:sldId id="463"/>
            <p14:sldId id="464"/>
            <p14:sldId id="465"/>
            <p14:sldId id="468"/>
          </p14:sldIdLst>
        </p14:section>
        <p14:section name="Cover Slides" id="{DACC9F6D-4555-EC4D-8EF5-BC43604DC2ED}">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2F4F8"/>
    <a:srgbClr val="FFA0C2"/>
    <a:srgbClr val="4589FF"/>
    <a:srgbClr val="161616"/>
    <a:srgbClr val="E0E0E0"/>
    <a:srgbClr val="323232"/>
    <a:srgbClr val="A6C8FF"/>
    <a:srgbClr val="001D6C"/>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9718"/>
    <p:restoredTop sz="96327"/>
  </p:normalViewPr>
  <p:slideViewPr>
    <p:cSldViewPr snapToGrid="0" snapToObjects="1">
      <p:cViewPr varScale="1">
        <p:scale>
          <a:sx n="150" d="100"/>
          <a:sy n="150" d="100"/>
        </p:scale>
        <p:origin x="168" y="504"/>
      </p:cViewPr>
      <p:guideLst>
        <p:guide orient="horz" pos="1620"/>
        <p:guide pos="2880"/>
      </p:guideLst>
    </p:cSldViewPr>
  </p:slideViewPr>
  <p:outlineViewPr>
    <p:cViewPr>
      <p:scale>
        <a:sx n="33" d="100"/>
        <a:sy n="33" d="100"/>
      </p:scale>
      <p:origin x="0" y="-8620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5" d="100"/>
          <a:sy n="85" d="100"/>
        </p:scale>
        <p:origin x="2496"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panose="020B0503050203000203" pitchFamily="34" charset="0"/>
                <a:ea typeface="IBM Plex Sans" charset="0"/>
                <a:cs typeface="IBM Plex Sans" charset="0"/>
              </a:rPr>
              <a:pPr algn="l"/>
              <a:t>‹#›</a:t>
            </a:fld>
            <a:endParaRPr lang="en-US" sz="600" dirty="0">
              <a:solidFill>
                <a:schemeClr val="bg1"/>
              </a:solidFill>
              <a:latin typeface="IBM Plex Sans" panose="020B0503050203000203" pitchFamily="34" charset="0"/>
              <a:ea typeface="IBM Plex Sans" charset="0"/>
              <a:cs typeface="IBM Plex Sans"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panose="020B0503050203000203" pitchFamily="34" charset="0"/>
                <a:ea typeface="IBM Plex Sans" charset="0"/>
                <a:cs typeface="IBM Plex Sans" charset="0"/>
              </a:rPr>
              <a:t>Group Name / DOC ID / Month XX, 2019 / © 2019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7369"/>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Group Name / DOC ID / Month XX, 2019 / © 2019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914400" rtl="0" eaLnBrk="1" latinLnBrk="0" hangingPunct="1">
      <a:spcBef>
        <a:spcPts val="600"/>
      </a:spcBef>
      <a:defRPr sz="1000" b="0" i="0" kern="1200">
        <a:solidFill>
          <a:schemeClr val="bg1"/>
        </a:solidFill>
        <a:latin typeface="IBM Plex Sans" panose="020B0503050203000203" pitchFamily="34" charset="0"/>
        <a:ea typeface="+mn-ea"/>
        <a:cs typeface="+mn-cs"/>
      </a:defRPr>
    </a:lvl1pPr>
    <a:lvl2pPr marL="174625" indent="-169863"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2pPr>
    <a:lvl3pPr marL="347472" indent="-173736" algn="l" defTabSz="914400" rtl="0" eaLnBrk="1" latinLnBrk="0" hangingPunct="1">
      <a:spcBef>
        <a:spcPts val="600"/>
      </a:spcBef>
      <a:buFont typeface="Arial" panose="020B0604020202020204" pitchFamily="34" charset="0"/>
      <a:buChar char="•"/>
      <a:tabLst/>
      <a:defRPr sz="1000" b="0" i="0" kern="1200">
        <a:solidFill>
          <a:schemeClr val="bg1"/>
        </a:solidFill>
        <a:latin typeface="IBM Plex Sans" panose="020B0503050203000203" pitchFamily="34" charset="0"/>
        <a:ea typeface="+mn-ea"/>
        <a:cs typeface="+mn-cs"/>
      </a:defRPr>
    </a:lvl3pPr>
    <a:lvl4pPr marL="630936" indent="-173736"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4pPr>
    <a:lvl5pPr marL="174625" marR="0" indent="-169863"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sz="1000" b="0" i="0" kern="1200">
        <a:solidFill>
          <a:schemeClr val="bg1"/>
        </a:solidFill>
        <a:latin typeface="IBM Plex Sans" panose="020B050305020300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ibm.com/legal/copytrade"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ibm.com/legal/copytrade" TargetMode="External"/><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1 line)">
    <p:bg>
      <p:bgPr>
        <a:solidFill>
          <a:srgbClr val="171717"/>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pic>
        <p:nvPicPr>
          <p:cNvPr id="7" name="Picture" descr="IBM 8-bar logo"/>
          <p:cNvPicPr>
            <a:picLocks noChangeAspect="1"/>
          </p:cNvPicPr>
          <p:nvPr userDrawn="1"/>
        </p:nvPicPr>
        <p:blipFill>
          <a:blip r:embed="rId2"/>
          <a:stretch>
            <a:fillRect/>
          </a:stretch>
        </p:blipFill>
        <p:spPr>
          <a:xfrm>
            <a:off x="8393812" y="4693077"/>
            <a:ext cx="521589" cy="206791"/>
          </a:xfrm>
          <a:prstGeom prst="rect">
            <a:avLst/>
          </a:prstGeom>
        </p:spPr>
      </p:pic>
      <p:cxnSp>
        <p:nvCxnSpPr>
          <p:cNvPr id="5" name="Straight Connector 4">
            <a:extLst>
              <a:ext uri="{FF2B5EF4-FFF2-40B4-BE49-F238E27FC236}">
                <a16:creationId xmlns:a16="http://schemas.microsoft.com/office/drawing/2014/main" id="{6E372B90-D8A8-F746-8564-DA1AAE53DCF9}"/>
              </a:ext>
            </a:extLst>
          </p:cNvPr>
          <p:cNvCxnSpPr/>
          <p:nvPr userDrawn="1"/>
        </p:nvCxnSpPr>
        <p:spPr bwMode="auto">
          <a:xfrm>
            <a:off x="320040" y="1445073"/>
            <a:ext cx="457200" cy="0"/>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7" name="Title 6">
            <a:extLst>
              <a:ext uri="{FF2B5EF4-FFF2-40B4-BE49-F238E27FC236}">
                <a16:creationId xmlns:a16="http://schemas.microsoft.com/office/drawing/2014/main" id="{927B3839-2228-7B4F-B451-E1AD3FD51C20}"/>
              </a:ext>
            </a:extLst>
          </p:cNvPr>
          <p:cNvSpPr>
            <a:spLocks noGrp="1"/>
          </p:cNvSpPr>
          <p:nvPr>
            <p:ph type="title" hasCustomPrompt="1"/>
          </p:nvPr>
        </p:nvSpPr>
        <p:spPr>
          <a:xfrm>
            <a:off x="210312" y="201170"/>
            <a:ext cx="4142232" cy="363606"/>
          </a:xfrm>
        </p:spPr>
        <p:txBody>
          <a:bodyPr/>
          <a:lstStyle>
            <a:lvl1pPr>
              <a:defRPr/>
            </a:lvl1pPr>
          </a:lstStyle>
          <a:p>
            <a:r>
              <a:rPr lang="en-US" dirty="0"/>
              <a:t>IBM Quantum template</a:t>
            </a:r>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10312" y="1050642"/>
            <a:ext cx="1820863" cy="296700"/>
          </a:xfrm>
        </p:spPr>
        <p:txBody>
          <a:bodyPr/>
          <a:lstStyle/>
          <a:p>
            <a:r>
              <a:rPr lang="en-US" dirty="0" err="1"/>
              <a:t>Firstname</a:t>
            </a:r>
            <a:r>
              <a:rPr lang="en-US" dirty="0"/>
              <a:t> </a:t>
            </a:r>
            <a:r>
              <a:rPr lang="en-US" dirty="0" err="1"/>
              <a:t>Lastname</a:t>
            </a:r>
            <a:r>
              <a:rPr lang="en-US" dirty="0"/>
              <a:t> </a:t>
            </a:r>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10312" y="1354902"/>
            <a:ext cx="2848574" cy="296699"/>
          </a:xfrm>
        </p:spPr>
        <p:txBody>
          <a:bodyPr/>
          <a:lstStyle/>
          <a:p>
            <a:r>
              <a:rPr lang="en-US" dirty="0"/>
              <a:t>Job Title</a:t>
            </a:r>
          </a:p>
        </p:txBody>
      </p:sp>
      <p:cxnSp>
        <p:nvCxnSpPr>
          <p:cNvPr id="30" name="Straight Connector 29">
            <a:extLst>
              <a:ext uri="{FF2B5EF4-FFF2-40B4-BE49-F238E27FC236}">
                <a16:creationId xmlns:a16="http://schemas.microsoft.com/office/drawing/2014/main" id="{4B6B3688-93EC-8746-8C4C-EB11C8963E92}"/>
              </a:ext>
            </a:extLst>
          </p:cNvPr>
          <p:cNvCxnSpPr>
            <a:cxnSpLocks/>
          </p:cNvCxnSpPr>
          <p:nvPr userDrawn="1"/>
        </p:nvCxnSpPr>
        <p:spPr bwMode="auto">
          <a:xfrm>
            <a:off x="210312" y="844113"/>
            <a:ext cx="548574" cy="0"/>
          </a:xfrm>
          <a:prstGeom prst="line">
            <a:avLst/>
          </a:prstGeom>
          <a:ln w="25400" cap="rnd">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76680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Xlg text / fact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9456" y="219456"/>
            <a:ext cx="4133088" cy="804672"/>
          </a:xfrm>
        </p:spPr>
        <p:txBody>
          <a:bodyPr/>
          <a:lstStyle>
            <a:lvl1pPr>
              <a:lnSpc>
                <a:spcPts val="2200"/>
              </a:lnSpc>
              <a:defRPr lang="en-US" sz="2000" b="0" i="0" dirty="0">
                <a:solidFill>
                  <a:schemeClr val="tx1"/>
                </a:solidFill>
                <a:latin typeface="IBM Plex Sans" panose="020B0503050203000203" pitchFamily="34" charset="77"/>
                <a:ea typeface="IBM Plex Sans" panose="020B0503050203000203" pitchFamily="34" charset="0"/>
                <a:cs typeface="IBM Plex Sans" panose="020B0503050203000203" pitchFamily="34" charset="0"/>
              </a:defRPr>
            </a:lvl1pPr>
          </a:lstStyle>
          <a:p>
            <a:pPr marL="0" lvl="0" indent="0" algn="l" rtl="0" eaLnBrk="1" fontAlgn="base" hangingPunct="1">
              <a:lnSpc>
                <a:spcPct val="110000"/>
              </a:lnSpc>
              <a:spcBef>
                <a:spcPts val="1100"/>
              </a:spcBef>
              <a:spcAft>
                <a:spcPct val="0"/>
              </a:spcAft>
              <a:buClr>
                <a:srgbClr val="6D6E70"/>
              </a:buClr>
              <a:buSzPct val="90000"/>
              <a:buFont typeface="Wingdings" pitchFamily="2" charset="2"/>
              <a:buNone/>
            </a:pPr>
            <a:r>
              <a:rPr lang="en-US" dirty="0"/>
              <a:t>Title with </a:t>
            </a:r>
            <a:r>
              <a:rPr lang="en-US" dirty="0" err="1"/>
              <a:t>xlg</a:t>
            </a:r>
            <a:r>
              <a:rPr lang="en-US" dirty="0"/>
              <a:t> text + optional ½ image</a:t>
            </a:r>
          </a:p>
        </p:txBody>
      </p:sp>
      <p:sp>
        <p:nvSpPr>
          <p:cNvPr id="6" name="Text Placeholder"/>
          <p:cNvSpPr>
            <a:spLocks noGrp="1"/>
          </p:cNvSpPr>
          <p:nvPr>
            <p:ph type="body" sz="quarter" idx="12" hasCustomPrompt="1"/>
          </p:nvPr>
        </p:nvSpPr>
        <p:spPr>
          <a:xfrm>
            <a:off x="137160" y="1133856"/>
            <a:ext cx="4206240" cy="3361944"/>
          </a:xfrm>
        </p:spPr>
        <p:txBody>
          <a:bodyPr/>
          <a:lstStyle>
            <a:lvl1pPr>
              <a:lnSpc>
                <a:spcPts val="10200"/>
              </a:lnSpc>
              <a:defRPr sz="9200" b="0" i="0">
                <a:solidFill>
                  <a:schemeClr val="accent3"/>
                </a:solidFill>
                <a:latin typeface="IBM Plex Sans SemiBold" panose="020B0503050203000203" pitchFamily="34" charset="77"/>
              </a:defRPr>
            </a:lvl1pPr>
          </a:lstStyle>
          <a:p>
            <a:pPr lvl="0"/>
            <a:r>
              <a:rPr lang="en-US" dirty="0"/>
              <a:t>100%</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68128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3" y="201168"/>
            <a:ext cx="5562535" cy="1812983"/>
          </a:xfrm>
        </p:spPr>
        <p:txBody>
          <a:bodyPr lIns="0" rIns="0"/>
          <a:lstStyle>
            <a:lvl1pPr>
              <a:defRPr>
                <a:solidFill>
                  <a:schemeClr val="accent3"/>
                </a:solidFill>
              </a:defRPr>
            </a:lvl1pPr>
          </a:lstStyle>
          <a:p>
            <a:r>
              <a:rPr lang="en-US" dirty="0"/>
              <a:t>“Template for a single quote: adjust optional author information to have similar spacing at the end of the quote.”</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6A0F8814-A182-2744-B8B8-F59EC626FF1A}"/>
              </a:ext>
            </a:extLst>
          </p:cNvPr>
          <p:cNvSpPr>
            <a:spLocks noGrp="1"/>
          </p:cNvSpPr>
          <p:nvPr>
            <p:ph type="body" sz="quarter" idx="12" hasCustomPrompt="1"/>
          </p:nvPr>
        </p:nvSpPr>
        <p:spPr>
          <a:xfrm>
            <a:off x="228666" y="2247669"/>
            <a:ext cx="3082925" cy="260007"/>
          </a:xfrm>
        </p:spPr>
        <p:txBody>
          <a:bodyPr/>
          <a:lstStyle>
            <a:lvl1pPr>
              <a:defRPr lang="en-US" sz="1400" dirty="0">
                <a:solidFill>
                  <a:schemeClr val="tx2"/>
                </a:solidFill>
                <a:latin typeface="IBM Plex Sans" panose="020B0503050203000203" pitchFamily="34" charset="0"/>
                <a:ea typeface="IBM Plex Sans" panose="020B0503050203000203" pitchFamily="34" charset="0"/>
                <a:cs typeface="IBM Plex Sans" panose="020B0503050203000203" pitchFamily="34" charset="0"/>
              </a:defRPr>
            </a:lvl1pPr>
          </a:lstStyle>
          <a:p>
            <a:pPr marL="0" lvl="0" indent="0" algn="l" defTabSz="685983" rtl="0" eaLnBrk="1" fontAlgn="base" latinLnBrk="0" hangingPunct="1">
              <a:lnSpc>
                <a:spcPct val="120000"/>
              </a:lnSpc>
              <a:spcBef>
                <a:spcPts val="1100"/>
              </a:spcBef>
              <a:spcAft>
                <a:spcPct val="0"/>
              </a:spcAft>
              <a:buClr>
                <a:srgbClr val="6D6E70"/>
              </a:buClr>
              <a:buSzPct val="90000"/>
              <a:buFont typeface="Wingdings" pitchFamily="2" charset="2"/>
              <a:buNone/>
            </a:pPr>
            <a:r>
              <a:rPr lang="en-US" dirty="0"/>
              <a:t>Richard P. Feynman</a:t>
            </a:r>
          </a:p>
        </p:txBody>
      </p:sp>
      <p:sp>
        <p:nvSpPr>
          <p:cNvPr id="8" name="Text Placeholder 6">
            <a:extLst>
              <a:ext uri="{FF2B5EF4-FFF2-40B4-BE49-F238E27FC236}">
                <a16:creationId xmlns:a16="http://schemas.microsoft.com/office/drawing/2014/main" id="{6ABA0E6D-711C-5241-B374-1F5062E00166}"/>
              </a:ext>
            </a:extLst>
          </p:cNvPr>
          <p:cNvSpPr>
            <a:spLocks noGrp="1"/>
          </p:cNvSpPr>
          <p:nvPr>
            <p:ph type="body" sz="quarter" idx="13" hasCustomPrompt="1"/>
          </p:nvPr>
        </p:nvSpPr>
        <p:spPr>
          <a:xfrm>
            <a:off x="247019" y="2591769"/>
            <a:ext cx="3404286" cy="260007"/>
          </a:xfrm>
        </p:spPr>
        <p:txBody>
          <a:bodyPr/>
          <a:lstStyle>
            <a:lvl1pPr>
              <a:defRPr lang="en-US" sz="1400" dirty="0">
                <a:solidFill>
                  <a:schemeClr val="tx2"/>
                </a:solidFill>
                <a:latin typeface="IBM Plex Sans" panose="020B0503050203000203" pitchFamily="34" charset="0"/>
                <a:ea typeface="IBM Plex Sans" panose="020B0503050203000203" pitchFamily="34" charset="0"/>
                <a:cs typeface="IBM Plex Sans" panose="020B0503050203000203" pitchFamily="34" charset="0"/>
              </a:defRPr>
            </a:lvl1pPr>
          </a:lstStyle>
          <a:p>
            <a:pPr marL="0" lvl="0" indent="0" algn="l" defTabSz="685983" rtl="0" eaLnBrk="1" fontAlgn="base" latinLnBrk="0" hangingPunct="1">
              <a:lnSpc>
                <a:spcPct val="120000"/>
              </a:lnSpc>
              <a:spcBef>
                <a:spcPts val="1100"/>
              </a:spcBef>
              <a:spcAft>
                <a:spcPct val="0"/>
              </a:spcAft>
              <a:buClr>
                <a:srgbClr val="6D6E70"/>
              </a:buClr>
              <a:buSzPct val="90000"/>
              <a:buFont typeface="Wingdings" pitchFamily="2" charset="2"/>
              <a:buNone/>
            </a:pPr>
            <a:r>
              <a:rPr lang="en-US" sz="1400" i="1" kern="0" dirty="0"/>
              <a:t>Simulating Physics with Computers</a:t>
            </a:r>
            <a:r>
              <a:rPr lang="en-US" sz="1400" i="1" kern="0" dirty="0">
                <a:solidFill>
                  <a:srgbClr val="DCDCDC"/>
                </a:solidFill>
              </a:rPr>
              <a:t>, 1981</a:t>
            </a:r>
            <a:endParaRPr lang="en-US" dirty="0"/>
          </a:p>
        </p:txBody>
      </p:sp>
    </p:spTree>
    <p:extLst>
      <p:ext uri="{BB962C8B-B14F-4D97-AF65-F5344CB8AC3E}">
        <p14:creationId xmlns:p14="http://schemas.microsoft.com/office/powerpoint/2010/main" val="16776311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full width image ">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804672"/>
          </a:xfrm>
        </p:spPr>
        <p:txBody>
          <a:bodyPr/>
          <a:lstStyle>
            <a:lvl1pPr>
              <a:defRPr lang="en-US" sz="2000" b="0" i="0" dirty="0">
                <a:solidFill>
                  <a:schemeClr val="tx1"/>
                </a:solidFill>
                <a:latin typeface="IBM Plex Sans" panose="020B0503050203000203" pitchFamily="34" charset="77"/>
                <a:ea typeface="IBM Plex Sans" panose="020B0503050203000203" pitchFamily="34" charset="0"/>
                <a:cs typeface="IBM Plex Sans" panose="020B0503050203000203" pitchFamily="34" charset="0"/>
              </a:defRPr>
            </a:lvl1pPr>
          </a:lstStyle>
          <a:p>
            <a:pPr marL="0" lvl="0" indent="0" algn="l" rtl="0" eaLnBrk="1" fontAlgn="base" hangingPunct="1">
              <a:lnSpc>
                <a:spcPct val="110000"/>
              </a:lnSpc>
              <a:spcBef>
                <a:spcPts val="1100"/>
              </a:spcBef>
              <a:spcAft>
                <a:spcPct val="0"/>
              </a:spcAft>
              <a:buClr>
                <a:srgbClr val="6D6E70"/>
              </a:buClr>
              <a:buSzPct val="90000"/>
              <a:buFont typeface="Wingdings" pitchFamily="2" charset="2"/>
              <a:buNone/>
            </a:pPr>
            <a:r>
              <a:rPr lang="en-US" dirty="0"/>
              <a:t>Title + image below</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Picture Placeholder">
            <a:extLst>
              <a:ext uri="{FF2B5EF4-FFF2-40B4-BE49-F238E27FC236}">
                <a16:creationId xmlns:a16="http://schemas.microsoft.com/office/drawing/2014/main" id="{4689A64A-A783-D24D-9765-5E12B636FF62}"/>
              </a:ext>
            </a:extLst>
          </p:cNvPr>
          <p:cNvSpPr>
            <a:spLocks noGrp="1"/>
          </p:cNvSpPr>
          <p:nvPr>
            <p:ph type="pic" sz="quarter" idx="12"/>
          </p:nvPr>
        </p:nvSpPr>
        <p:spPr>
          <a:xfrm>
            <a:off x="0" y="1276350"/>
            <a:ext cx="9144000" cy="3867150"/>
          </a:xfrm>
        </p:spPr>
        <p:txBody>
          <a:bodyPr lIns="91440" tIns="91440" rIns="91440" bIns="91440"/>
          <a:lstStyle/>
          <a:p>
            <a:r>
              <a:rPr lang="en-US"/>
              <a:t>Click icon to add picture</a:t>
            </a:r>
            <a:endParaRPr lang="en-US" dirty="0"/>
          </a:p>
        </p:txBody>
      </p:sp>
    </p:spTree>
    <p:extLst>
      <p:ext uri="{BB962C8B-B14F-4D97-AF65-F5344CB8AC3E}">
        <p14:creationId xmlns:p14="http://schemas.microsoft.com/office/powerpoint/2010/main" val="18805212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content righ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4294632"/>
          </a:xfrm>
        </p:spPr>
        <p:txBody>
          <a:bodyPr/>
          <a:lstStyle/>
          <a:p>
            <a:r>
              <a:rPr lang="en-US" dirty="0"/>
              <a:t>Title + content right</a:t>
            </a:r>
          </a:p>
        </p:txBody>
      </p:sp>
      <p:sp>
        <p:nvSpPr>
          <p:cNvPr id="6" name="Text Placeholder"/>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4599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2 columns (1/2 - 1/2)">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1" y="201168"/>
            <a:ext cx="6437623" cy="804672"/>
          </a:xfrm>
        </p:spPr>
        <p:txBody>
          <a:bodyPr/>
          <a:lstStyle>
            <a:lvl1pPr>
              <a:defRPr/>
            </a:lvl1pPr>
          </a:lstStyle>
          <a:p>
            <a:r>
              <a:rPr lang="en-US" dirty="0"/>
              <a:t>Title + 2 columns (½ - ½)</a:t>
            </a:r>
          </a:p>
        </p:txBody>
      </p:sp>
      <p:sp>
        <p:nvSpPr>
          <p:cNvPr id="7" name="Content Placeholder"/>
          <p:cNvSpPr>
            <a:spLocks noGrp="1"/>
          </p:cNvSpPr>
          <p:nvPr>
            <p:ph sz="quarter" idx="13"/>
          </p:nvPr>
        </p:nvSpPr>
        <p:spPr>
          <a:xfrm>
            <a:off x="4773101" y="1216152"/>
            <a:ext cx="4142232" cy="3279648"/>
          </a:xfrm>
        </p:spPr>
        <p:txBody>
          <a:bodyPr/>
          <a:lstStyle>
            <a:lvl1pPr>
              <a:defRPr sz="1400"/>
            </a:lvl1pPr>
          </a:lstStyle>
          <a:p>
            <a:pPr lvl="0"/>
            <a:r>
              <a:rPr lang="en-US"/>
              <a:t>Click to edit Master text styles</a:t>
            </a:r>
          </a:p>
        </p:txBody>
      </p:sp>
      <p:sp>
        <p:nvSpPr>
          <p:cNvPr id="6" name="Text Placeholder"/>
          <p:cNvSpPr>
            <a:spLocks noGrp="1"/>
          </p:cNvSpPr>
          <p:nvPr>
            <p:ph type="body" sz="quarter" idx="12"/>
          </p:nvPr>
        </p:nvSpPr>
        <p:spPr>
          <a:xfrm>
            <a:off x="210064"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35021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2 columns (1/4 - 3/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lvl1pPr>
              <a:defRPr/>
            </a:lvl1pPr>
          </a:lstStyle>
          <a:p>
            <a:r>
              <a:rPr lang="en-US" dirty="0"/>
              <a:t>Title + 2 columns (¼ - ¾)</a:t>
            </a:r>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2514600" y="1243584"/>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67697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3 columns (1/4 - 1/2)">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lvl1pPr>
              <a:defRPr/>
            </a:lvl1pPr>
          </a:lstStyle>
          <a:p>
            <a:r>
              <a:rPr lang="en-US" dirty="0"/>
              <a:t>Title + 3 columns (¼ - ¼ - ½) </a:t>
            </a:r>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hasCustomPrompt="1"/>
          </p:nvPr>
        </p:nvSpPr>
        <p:spPr>
          <a:xfrm>
            <a:off x="2505456" y="1243584"/>
            <a:ext cx="1837944" cy="3252216"/>
          </a:xfrm>
        </p:spPr>
        <p:txBody>
          <a:bodyPr/>
          <a:lstStyle/>
          <a:p>
            <a:pPr lvl="0"/>
            <a:r>
              <a:rPr lang="en-US" dirty="0"/>
              <a:t>Optional 2nd </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Content Placeholder">
            <a:extLst>
              <a:ext uri="{FF2B5EF4-FFF2-40B4-BE49-F238E27FC236}">
                <a16:creationId xmlns:a16="http://schemas.microsoft.com/office/drawing/2014/main" id="{28498EF9-40E8-9442-BA1B-A45C4AF83CB5}"/>
              </a:ext>
            </a:extLst>
          </p:cNvPr>
          <p:cNvSpPr>
            <a:spLocks noGrp="1"/>
          </p:cNvSpPr>
          <p:nvPr>
            <p:ph sz="quarter" idx="14"/>
          </p:nvPr>
        </p:nvSpPr>
        <p:spPr>
          <a:xfrm>
            <a:off x="4773101" y="1216152"/>
            <a:ext cx="4142232" cy="3279648"/>
          </a:xfrm>
        </p:spPr>
        <p:txBody>
          <a:bodyPr/>
          <a:lstStyle>
            <a:lvl1pPr>
              <a:defRPr sz="1400"/>
            </a:lvl1pPr>
          </a:lstStyle>
          <a:p>
            <a:pPr lvl="0"/>
            <a:r>
              <a:rPr lang="en-US"/>
              <a:t>Click to edit Master text styles</a:t>
            </a:r>
          </a:p>
        </p:txBody>
      </p:sp>
    </p:spTree>
    <p:extLst>
      <p:ext uri="{BB962C8B-B14F-4D97-AF65-F5344CB8AC3E}">
        <p14:creationId xmlns:p14="http://schemas.microsoft.com/office/powerpoint/2010/main" val="18291410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4 columns (1/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p>
            <a:r>
              <a:rPr lang="en-US" dirty="0"/>
              <a:t>Title + 4 columns (¼)</a:t>
            </a:r>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hasCustomPrompt="1"/>
          </p:nvPr>
        </p:nvSpPr>
        <p:spPr>
          <a:xfrm>
            <a:off x="2505456" y="1243584"/>
            <a:ext cx="1837944" cy="3252216"/>
          </a:xfrm>
        </p:spPr>
        <p:txBody>
          <a:bodyPr/>
          <a:lstStyle/>
          <a:p>
            <a:pPr lvl="0"/>
            <a:r>
              <a:rPr lang="en-US" dirty="0"/>
              <a:t>Optional 2nd </a:t>
            </a:r>
          </a:p>
        </p:txBody>
      </p:sp>
      <p:sp>
        <p:nvSpPr>
          <p:cNvPr id="10" name="Text Placeholder 3"/>
          <p:cNvSpPr>
            <a:spLocks noGrp="1"/>
          </p:cNvSpPr>
          <p:nvPr>
            <p:ph type="body" sz="quarter" idx="14" hasCustomPrompt="1"/>
          </p:nvPr>
        </p:nvSpPr>
        <p:spPr>
          <a:xfrm>
            <a:off x="4791456" y="1243584"/>
            <a:ext cx="1837944" cy="3252216"/>
          </a:xfrm>
        </p:spPr>
        <p:txBody>
          <a:bodyPr/>
          <a:lstStyle/>
          <a:p>
            <a:pPr lvl="0"/>
            <a:r>
              <a:rPr lang="en-US" dirty="0"/>
              <a:t>Optional 3rd</a:t>
            </a:r>
          </a:p>
        </p:txBody>
      </p:sp>
      <p:sp>
        <p:nvSpPr>
          <p:cNvPr id="12" name="Text Placeholder 4"/>
          <p:cNvSpPr>
            <a:spLocks noGrp="1"/>
          </p:cNvSpPr>
          <p:nvPr>
            <p:ph type="body" sz="quarter" idx="15" hasCustomPrompt="1"/>
          </p:nvPr>
        </p:nvSpPr>
        <p:spPr>
          <a:xfrm>
            <a:off x="7077456" y="1243584"/>
            <a:ext cx="1837944" cy="3252216"/>
          </a:xfrm>
        </p:spPr>
        <p:txBody>
          <a:bodyPr/>
          <a:lstStyle/>
          <a:p>
            <a:pPr lvl="0"/>
            <a:r>
              <a:rPr lang="en-US" dirty="0"/>
              <a:t>Optional 4th</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301257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4 columns (with number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8691372" cy="804672"/>
          </a:xfrm>
        </p:spPr>
        <p:txBody>
          <a:bodyPr/>
          <a:lstStyle/>
          <a:p>
            <a:r>
              <a:rPr lang="en-US" dirty="0"/>
              <a:t>Title + 4 columns (¼) with number or pictogram space</a:t>
            </a:r>
          </a:p>
        </p:txBody>
      </p:sp>
      <p:sp>
        <p:nvSpPr>
          <p:cNvPr id="6" name="Text Placeholder 1"/>
          <p:cNvSpPr>
            <a:spLocks noGrp="1"/>
          </p:cNvSpPr>
          <p:nvPr>
            <p:ph type="body" sz="quarter" idx="12"/>
          </p:nvPr>
        </p:nvSpPr>
        <p:spPr>
          <a:xfrm>
            <a:off x="219456" y="1939773"/>
            <a:ext cx="1837944" cy="23848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hasCustomPrompt="1"/>
          </p:nvPr>
        </p:nvSpPr>
        <p:spPr>
          <a:xfrm>
            <a:off x="2500884" y="1930400"/>
            <a:ext cx="1837944" cy="2384899"/>
          </a:xfrm>
        </p:spPr>
        <p:txBody>
          <a:bodyPr/>
          <a:lstStyle/>
          <a:p>
            <a:pPr lvl="0"/>
            <a:r>
              <a:rPr lang="en-US" dirty="0"/>
              <a:t>Optional 2nd </a:t>
            </a:r>
          </a:p>
        </p:txBody>
      </p:sp>
      <p:sp>
        <p:nvSpPr>
          <p:cNvPr id="10" name="Text Placeholder 3"/>
          <p:cNvSpPr>
            <a:spLocks noGrp="1"/>
          </p:cNvSpPr>
          <p:nvPr>
            <p:ph type="body" sz="quarter" idx="14" hasCustomPrompt="1"/>
          </p:nvPr>
        </p:nvSpPr>
        <p:spPr>
          <a:xfrm>
            <a:off x="4782312" y="1947503"/>
            <a:ext cx="1837944" cy="2384900"/>
          </a:xfrm>
        </p:spPr>
        <p:txBody>
          <a:bodyPr/>
          <a:lstStyle/>
          <a:p>
            <a:pPr lvl="0"/>
            <a:r>
              <a:rPr lang="en-US" dirty="0"/>
              <a:t>Optional 3rd</a:t>
            </a:r>
          </a:p>
        </p:txBody>
      </p:sp>
      <p:sp>
        <p:nvSpPr>
          <p:cNvPr id="12" name="Text Placeholder 4"/>
          <p:cNvSpPr>
            <a:spLocks noGrp="1"/>
          </p:cNvSpPr>
          <p:nvPr>
            <p:ph type="body" sz="quarter" idx="15" hasCustomPrompt="1"/>
          </p:nvPr>
        </p:nvSpPr>
        <p:spPr>
          <a:xfrm>
            <a:off x="7063740" y="1930399"/>
            <a:ext cx="1837944" cy="2384900"/>
          </a:xfrm>
        </p:spPr>
        <p:txBody>
          <a:bodyPr/>
          <a:lstStyle/>
          <a:p>
            <a:pPr lvl="0"/>
            <a:r>
              <a:rPr lang="en-US" dirty="0"/>
              <a:t>Optional 4th</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1">
            <a:extLst>
              <a:ext uri="{FF2B5EF4-FFF2-40B4-BE49-F238E27FC236}">
                <a16:creationId xmlns:a16="http://schemas.microsoft.com/office/drawing/2014/main" id="{98802FAD-6C13-8842-9D68-EBEF9892F4CA}"/>
              </a:ext>
            </a:extLst>
          </p:cNvPr>
          <p:cNvSpPr>
            <a:spLocks noGrp="1"/>
          </p:cNvSpPr>
          <p:nvPr>
            <p:ph type="body" sz="quarter" idx="16" hasCustomPrompt="1"/>
          </p:nvPr>
        </p:nvSpPr>
        <p:spPr>
          <a:xfrm>
            <a:off x="228666" y="1289050"/>
            <a:ext cx="763296" cy="460715"/>
          </a:xfrm>
        </p:spPr>
        <p:txBody>
          <a:bodyPr/>
          <a:lstStyle>
            <a:lvl1pPr>
              <a:defRPr sz="2800" b="1">
                <a:solidFill>
                  <a:schemeClr val="accent2"/>
                </a:solidFill>
              </a:defRPr>
            </a:lvl1pPr>
          </a:lstStyle>
          <a:p>
            <a:pPr lvl="0"/>
            <a:r>
              <a:rPr lang="en-US" dirty="0"/>
              <a:t>1.</a:t>
            </a:r>
          </a:p>
        </p:txBody>
      </p:sp>
      <p:sp>
        <p:nvSpPr>
          <p:cNvPr id="11" name="Text Placeholder 1">
            <a:extLst>
              <a:ext uri="{FF2B5EF4-FFF2-40B4-BE49-F238E27FC236}">
                <a16:creationId xmlns:a16="http://schemas.microsoft.com/office/drawing/2014/main" id="{432D1B43-E0F6-4246-9ED3-5AF9DAAA1D0C}"/>
              </a:ext>
            </a:extLst>
          </p:cNvPr>
          <p:cNvSpPr>
            <a:spLocks noGrp="1"/>
          </p:cNvSpPr>
          <p:nvPr>
            <p:ph type="body" sz="quarter" idx="17" hasCustomPrompt="1"/>
          </p:nvPr>
        </p:nvSpPr>
        <p:spPr>
          <a:xfrm>
            <a:off x="2514666" y="1303009"/>
            <a:ext cx="763296" cy="460715"/>
          </a:xfrm>
        </p:spPr>
        <p:txBody>
          <a:bodyPr/>
          <a:lstStyle>
            <a:lvl1pPr>
              <a:defRPr sz="2800" b="1">
                <a:solidFill>
                  <a:schemeClr val="accent2"/>
                </a:solidFill>
              </a:defRPr>
            </a:lvl1pPr>
          </a:lstStyle>
          <a:p>
            <a:pPr lvl="0"/>
            <a:r>
              <a:rPr lang="en-US" dirty="0"/>
              <a:t>2.</a:t>
            </a:r>
          </a:p>
        </p:txBody>
      </p:sp>
      <p:sp>
        <p:nvSpPr>
          <p:cNvPr id="13" name="Text Placeholder 1">
            <a:extLst>
              <a:ext uri="{FF2B5EF4-FFF2-40B4-BE49-F238E27FC236}">
                <a16:creationId xmlns:a16="http://schemas.microsoft.com/office/drawing/2014/main" id="{AAC37EE1-F1D4-9045-9E89-26832C0CF036}"/>
              </a:ext>
            </a:extLst>
          </p:cNvPr>
          <p:cNvSpPr>
            <a:spLocks noGrp="1"/>
          </p:cNvSpPr>
          <p:nvPr>
            <p:ph type="body" sz="quarter" idx="18" hasCustomPrompt="1"/>
          </p:nvPr>
        </p:nvSpPr>
        <p:spPr>
          <a:xfrm>
            <a:off x="4800666" y="1303008"/>
            <a:ext cx="763296" cy="460715"/>
          </a:xfrm>
        </p:spPr>
        <p:txBody>
          <a:bodyPr/>
          <a:lstStyle>
            <a:lvl1pPr>
              <a:defRPr sz="2800" b="1">
                <a:solidFill>
                  <a:schemeClr val="accent2"/>
                </a:solidFill>
              </a:defRPr>
            </a:lvl1pPr>
          </a:lstStyle>
          <a:p>
            <a:pPr lvl="0"/>
            <a:r>
              <a:rPr lang="en-US" dirty="0"/>
              <a:t>3.</a:t>
            </a:r>
          </a:p>
        </p:txBody>
      </p:sp>
      <p:sp>
        <p:nvSpPr>
          <p:cNvPr id="14" name="Text Placeholder 1">
            <a:extLst>
              <a:ext uri="{FF2B5EF4-FFF2-40B4-BE49-F238E27FC236}">
                <a16:creationId xmlns:a16="http://schemas.microsoft.com/office/drawing/2014/main" id="{28AA39A6-3821-7B4E-BC00-3420DFF4E176}"/>
              </a:ext>
            </a:extLst>
          </p:cNvPr>
          <p:cNvSpPr>
            <a:spLocks noGrp="1"/>
          </p:cNvSpPr>
          <p:nvPr>
            <p:ph type="body" sz="quarter" idx="19" hasCustomPrompt="1"/>
          </p:nvPr>
        </p:nvSpPr>
        <p:spPr>
          <a:xfrm>
            <a:off x="7066788" y="1285916"/>
            <a:ext cx="763296" cy="460715"/>
          </a:xfrm>
        </p:spPr>
        <p:txBody>
          <a:bodyPr/>
          <a:lstStyle>
            <a:lvl1pPr>
              <a:defRPr sz="2800" b="1">
                <a:solidFill>
                  <a:schemeClr val="accent2"/>
                </a:solidFill>
              </a:defRPr>
            </a:lvl1pPr>
          </a:lstStyle>
          <a:p>
            <a:pPr lvl="0"/>
            <a:r>
              <a:rPr lang="en-US" dirty="0"/>
              <a:t>4.</a:t>
            </a:r>
          </a:p>
        </p:txBody>
      </p:sp>
    </p:spTree>
    <p:extLst>
      <p:ext uri="{BB962C8B-B14F-4D97-AF65-F5344CB8AC3E}">
        <p14:creationId xmlns:p14="http://schemas.microsoft.com/office/powerpoint/2010/main" val="2938008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1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804672"/>
          </a:xfrm>
        </p:spPr>
        <p:txBody>
          <a:bodyPr/>
          <a:lstStyle/>
          <a:p>
            <a:r>
              <a:rPr lang="en-US" dirty="0"/>
              <a:t>Title + 1 column + full bleed image </a:t>
            </a:r>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8799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2 line)">
    <p:bg>
      <p:bgPr>
        <a:solidFill>
          <a:srgbClr val="171717"/>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pic>
        <p:nvPicPr>
          <p:cNvPr id="7" name="Picture" descr="IBM 8-bar logo"/>
          <p:cNvPicPr>
            <a:picLocks noChangeAspect="1"/>
          </p:cNvPicPr>
          <p:nvPr userDrawn="1"/>
        </p:nvPicPr>
        <p:blipFill>
          <a:blip r:embed="rId2"/>
          <a:stretch>
            <a:fillRect/>
          </a:stretch>
        </p:blipFill>
        <p:spPr>
          <a:xfrm>
            <a:off x="8393812" y="4693077"/>
            <a:ext cx="521589" cy="206791"/>
          </a:xfrm>
          <a:prstGeom prst="rect">
            <a:avLst/>
          </a:prstGeom>
        </p:spPr>
      </p:pic>
      <p:cxnSp>
        <p:nvCxnSpPr>
          <p:cNvPr id="5" name="Straight Connector 4">
            <a:extLst>
              <a:ext uri="{FF2B5EF4-FFF2-40B4-BE49-F238E27FC236}">
                <a16:creationId xmlns:a16="http://schemas.microsoft.com/office/drawing/2014/main" id="{6E372B90-D8A8-F746-8564-DA1AAE53DCF9}"/>
              </a:ext>
            </a:extLst>
          </p:cNvPr>
          <p:cNvCxnSpPr/>
          <p:nvPr userDrawn="1"/>
        </p:nvCxnSpPr>
        <p:spPr bwMode="auto">
          <a:xfrm>
            <a:off x="320040" y="1874520"/>
            <a:ext cx="457200" cy="0"/>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7" name="Title 6">
            <a:extLst>
              <a:ext uri="{FF2B5EF4-FFF2-40B4-BE49-F238E27FC236}">
                <a16:creationId xmlns:a16="http://schemas.microsoft.com/office/drawing/2014/main" id="{927B3839-2228-7B4F-B451-E1AD3FD51C20}"/>
              </a:ext>
            </a:extLst>
          </p:cNvPr>
          <p:cNvSpPr>
            <a:spLocks noGrp="1"/>
          </p:cNvSpPr>
          <p:nvPr>
            <p:ph type="title" hasCustomPrompt="1"/>
          </p:nvPr>
        </p:nvSpPr>
        <p:spPr>
          <a:xfrm>
            <a:off x="210312" y="201169"/>
            <a:ext cx="4142232" cy="886221"/>
          </a:xfrm>
        </p:spPr>
        <p:txBody>
          <a:bodyPr/>
          <a:lstStyle>
            <a:lvl1pPr>
              <a:defRPr/>
            </a:lvl1pPr>
          </a:lstStyle>
          <a:p>
            <a:r>
              <a:rPr lang="en-US" dirty="0"/>
              <a:t>IBM Quantum template – 2 line title</a:t>
            </a:r>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10312" y="1480089"/>
            <a:ext cx="1820863" cy="296700"/>
          </a:xfrm>
        </p:spPr>
        <p:txBody>
          <a:bodyPr/>
          <a:lstStyle/>
          <a:p>
            <a:r>
              <a:rPr lang="en-US" dirty="0" err="1"/>
              <a:t>Firstname</a:t>
            </a:r>
            <a:r>
              <a:rPr lang="en-US" dirty="0"/>
              <a:t> </a:t>
            </a:r>
            <a:r>
              <a:rPr lang="en-US" dirty="0" err="1"/>
              <a:t>Lastname</a:t>
            </a:r>
            <a:r>
              <a:rPr lang="en-US" dirty="0"/>
              <a:t> </a:t>
            </a:r>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10312" y="1784349"/>
            <a:ext cx="2848574" cy="296699"/>
          </a:xfrm>
        </p:spPr>
        <p:txBody>
          <a:bodyPr/>
          <a:lstStyle/>
          <a:p>
            <a:r>
              <a:rPr lang="en-US" dirty="0"/>
              <a:t>Job Title</a:t>
            </a:r>
          </a:p>
        </p:txBody>
      </p:sp>
      <p:cxnSp>
        <p:nvCxnSpPr>
          <p:cNvPr id="30" name="Straight Connector 29">
            <a:extLst>
              <a:ext uri="{FF2B5EF4-FFF2-40B4-BE49-F238E27FC236}">
                <a16:creationId xmlns:a16="http://schemas.microsoft.com/office/drawing/2014/main" id="{4B6B3688-93EC-8746-8C4C-EB11C8963E92}"/>
              </a:ext>
            </a:extLst>
          </p:cNvPr>
          <p:cNvCxnSpPr>
            <a:cxnSpLocks/>
          </p:cNvCxnSpPr>
          <p:nvPr userDrawn="1"/>
        </p:nvCxnSpPr>
        <p:spPr bwMode="auto">
          <a:xfrm>
            <a:off x="210312" y="1273560"/>
            <a:ext cx="548574" cy="0"/>
          </a:xfrm>
          <a:prstGeom prst="line">
            <a:avLst/>
          </a:prstGeom>
          <a:ln w="25400" cap="rnd">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375030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2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804672"/>
          </a:xfrm>
        </p:spPr>
        <p:txBody>
          <a:bodyPr/>
          <a:lstStyle/>
          <a:p>
            <a:r>
              <a:rPr lang="en-US" dirty="0"/>
              <a:t>Title + 2 column + full bleed image </a:t>
            </a:r>
          </a:p>
        </p:txBody>
      </p:sp>
      <p:sp>
        <p:nvSpPr>
          <p:cNvPr id="8" name="Text Placeholder"/>
          <p:cNvSpPr>
            <a:spLocks noGrp="1"/>
          </p:cNvSpPr>
          <p:nvPr>
            <p:ph type="body" sz="quarter" idx="13"/>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EC9C8F96-A998-F94E-8120-3302C05305BD}"/>
              </a:ext>
            </a:extLst>
          </p:cNvPr>
          <p:cNvSpPr>
            <a:spLocks noGrp="1"/>
          </p:cNvSpPr>
          <p:nvPr>
            <p:ph type="body" sz="quarter" idx="15"/>
          </p:nvPr>
        </p:nvSpPr>
        <p:spPr>
          <a:xfrm>
            <a:off x="2514600" y="1243584"/>
            <a:ext cx="1847850" cy="3252216"/>
          </a:xfrm>
        </p:spPr>
        <p:txBody>
          <a:bodyPr/>
          <a:lstStyle>
            <a:lvl1pPr algn="l" rtl="0" eaLnBrk="1" fontAlgn="base" hangingPunct="1">
              <a:lnSpc>
                <a:spcPct val="120000"/>
              </a:lnSpc>
              <a:spcBef>
                <a:spcPts val="1100"/>
              </a:spcBef>
              <a:spcAft>
                <a:spcPct val="0"/>
              </a:spcAft>
              <a:defRPr lang="en-US" sz="1400" dirty="0" smtClean="0">
                <a:solidFill>
                  <a:schemeClr val="tx2"/>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120000"/>
              </a:lnSpc>
              <a:spcBef>
                <a:spcPts val="1100"/>
              </a:spcBef>
              <a:spcAft>
                <a:spcPct val="0"/>
              </a:spcAft>
              <a:defRPr lang="en-US" sz="1400" dirty="0" smtClean="0">
                <a:solidFill>
                  <a:schemeClr val="tx2"/>
                </a:solidFill>
                <a:latin typeface="IBM Plex Sans" panose="020B0503050203000203" pitchFamily="34" charset="0"/>
                <a:ea typeface="IBM Plex Sans" panose="020B0503050203000203" pitchFamily="34" charset="0"/>
                <a:cs typeface="IBM Plex Sans" panose="020B0503050203000203" pitchFamily="34" charset="0"/>
              </a:defRPr>
            </a:lvl2pPr>
            <a:lvl3pPr algn="l" rtl="0" eaLnBrk="1" fontAlgn="base" hangingPunct="1">
              <a:lnSpc>
                <a:spcPct val="120000"/>
              </a:lnSpc>
              <a:spcBef>
                <a:spcPts val="1100"/>
              </a:spcBef>
              <a:spcAft>
                <a:spcPct val="0"/>
              </a:spcAft>
              <a:defRPr lang="en-US" sz="1400" dirty="0" smtClean="0">
                <a:solidFill>
                  <a:schemeClr val="tx2"/>
                </a:solidFill>
                <a:latin typeface="IBM Plex Sans" panose="020B0503050203000203" pitchFamily="34" charset="0"/>
                <a:ea typeface="IBM Plex Sans" panose="020B0503050203000203" pitchFamily="34" charset="0"/>
                <a:cs typeface="IBM Plex Sans" panose="020B0503050203000203" pitchFamily="34" charset="0"/>
              </a:defRPr>
            </a:lvl3pPr>
            <a:lvl4pPr algn="l" rtl="0" eaLnBrk="1" fontAlgn="base" hangingPunct="1">
              <a:lnSpc>
                <a:spcPct val="120000"/>
              </a:lnSpc>
              <a:spcBef>
                <a:spcPts val="1100"/>
              </a:spcBef>
              <a:spcAft>
                <a:spcPct val="0"/>
              </a:spcAft>
              <a:defRPr lang="en-US" sz="1400" dirty="0" smtClean="0">
                <a:solidFill>
                  <a:schemeClr val="tx2"/>
                </a:solidFill>
                <a:latin typeface="IBM Plex Sans" panose="020B0503050203000203" pitchFamily="34" charset="0"/>
                <a:ea typeface="IBM Plex Sans" panose="020B0503050203000203" pitchFamily="34" charset="0"/>
                <a:cs typeface="IBM Plex Sans" panose="020B0503050203000203" pitchFamily="34" charset="0"/>
              </a:defRPr>
            </a:lvl4pPr>
            <a:lvl5pPr algn="l" rtl="0" eaLnBrk="1" fontAlgn="base" hangingPunct="1">
              <a:lnSpc>
                <a:spcPct val="120000"/>
              </a:lnSpc>
              <a:spcBef>
                <a:spcPts val="1100"/>
              </a:spcBef>
              <a:spcAft>
                <a:spcPct val="0"/>
              </a:spcAft>
              <a:defRPr lang="en-US" sz="1400" dirty="0">
                <a:solidFill>
                  <a:schemeClr val="tx2"/>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49044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3/4 image/content">
    <p:spTree>
      <p:nvGrpSpPr>
        <p:cNvPr id="1" name=""/>
        <p:cNvGrpSpPr/>
        <p:nvPr/>
      </p:nvGrpSpPr>
      <p:grpSpPr>
        <a:xfrm>
          <a:off x="0" y="0"/>
          <a:ext cx="0" cy="0"/>
          <a:chOff x="0" y="0"/>
          <a:chExt cx="0" cy="0"/>
        </a:xfrm>
      </p:grpSpPr>
      <p:sp>
        <p:nvSpPr>
          <p:cNvPr id="6" name="Text Placeholder 1"/>
          <p:cNvSpPr>
            <a:spLocks noGrp="1"/>
          </p:cNvSpPr>
          <p:nvPr>
            <p:ph type="body" sz="quarter" idx="12" hasCustomPrompt="1"/>
          </p:nvPr>
        </p:nvSpPr>
        <p:spPr>
          <a:xfrm>
            <a:off x="219456" y="188913"/>
            <a:ext cx="1837944" cy="3252216"/>
          </a:xfrm>
        </p:spPr>
        <p:txBody>
          <a:bodyPr/>
          <a:lstStyle>
            <a:lvl1pPr>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stStyle>
          <a:p>
            <a:pPr marL="0" lvl="0" indent="0" algn="l" rtl="0" eaLnBrk="1" fontAlgn="base" hangingPunct="1">
              <a:lnSpc>
                <a:spcPct val="120000"/>
              </a:lnSpc>
              <a:spcBef>
                <a:spcPts val="1100"/>
              </a:spcBef>
              <a:spcAft>
                <a:spcPct val="0"/>
              </a:spcAft>
              <a:buClr>
                <a:srgbClr val="6D6E70"/>
              </a:buClr>
              <a:buSzPct val="90000"/>
              <a:buFont typeface="Wingdings" pitchFamily="2" charset="2"/>
              <a:buNone/>
            </a:pPr>
            <a:r>
              <a:rPr lang="en-US" dirty="0"/>
              <a:t>Small title, image or content on right  </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2514600" y="188912"/>
            <a:ext cx="6400800" cy="430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01314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eft panel title + 4 column">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3" y="201168"/>
            <a:ext cx="1865622" cy="963489"/>
          </a:xfrm>
        </p:spPr>
        <p:txBody>
          <a:bodyPr/>
          <a:lstStyle>
            <a:lvl1pPr>
              <a:lnSpc>
                <a:spcPts val="3600"/>
              </a:lnSpc>
              <a:defRPr lang="en-US" sz="2000" b="0" i="0" dirty="0">
                <a:solidFill>
                  <a:schemeClr val="tx1"/>
                </a:solidFill>
                <a:latin typeface="IBM Plex Sans" panose="020B0503050203000203" pitchFamily="34" charset="77"/>
                <a:ea typeface="IBM Plex Sans" panose="020B0503050203000203" pitchFamily="34" charset="0"/>
                <a:cs typeface="IBM Plex Sans" panose="020B0503050203000203" pitchFamily="34" charset="0"/>
              </a:defRPr>
            </a:lvl1pPr>
          </a:lstStyle>
          <a:p>
            <a:pPr marL="0" lvl="0" indent="0" algn="l" rtl="0" eaLnBrk="1" fontAlgn="base" hangingPunct="1">
              <a:lnSpc>
                <a:spcPct val="110000"/>
              </a:lnSpc>
              <a:spcBef>
                <a:spcPts val="1100"/>
              </a:spcBef>
              <a:spcAft>
                <a:spcPct val="0"/>
              </a:spcAft>
              <a:buClr>
                <a:srgbClr val="6D6E70"/>
              </a:buClr>
              <a:buSzPct val="90000"/>
              <a:buFont typeface="Wingdings" pitchFamily="2" charset="2"/>
              <a:buNone/>
            </a:pPr>
            <a:r>
              <a:rPr lang="en-US" dirty="0"/>
              <a:t>Left panel title + description</a:t>
            </a:r>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2304535" y="0"/>
            <a:ext cx="6839465" cy="5143500"/>
          </a:xfrm>
          <a:prstGeom prst="rect">
            <a:avLst/>
          </a:prstGeom>
          <a:solidFill>
            <a:schemeClr val="bg2"/>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2510028" y="1289050"/>
            <a:ext cx="1833373" cy="3206750"/>
          </a:xfrm>
        </p:spPr>
        <p:txBody>
          <a:bodyPr/>
          <a:lstStyle>
            <a:lvl1pPr>
              <a:defRPr b="0" i="0">
                <a:solidFill>
                  <a:schemeClr val="tx2"/>
                </a:solidFill>
                <a:latin typeface="IBM Plex Sans" panose="020B0503050203000203" pitchFamily="34" charset="77"/>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09518936-1D08-9043-B2AA-2EFE798C427E}"/>
              </a:ext>
            </a:extLst>
          </p:cNvPr>
          <p:cNvSpPr>
            <a:spLocks noGrp="1"/>
          </p:cNvSpPr>
          <p:nvPr>
            <p:ph type="body" sz="quarter" idx="13"/>
          </p:nvPr>
        </p:nvSpPr>
        <p:spPr>
          <a:xfrm>
            <a:off x="219779" y="1300734"/>
            <a:ext cx="1865621" cy="1047750"/>
          </a:xfrm>
        </p:spPr>
        <p:txBody>
          <a:bodyPr/>
          <a:lstStyle/>
          <a:p>
            <a:pPr lvl="0"/>
            <a:r>
              <a:rPr lang="en-US"/>
              <a:t>Click to edit Master text styles</a:t>
            </a:r>
          </a:p>
        </p:txBody>
      </p:sp>
      <p:sp>
        <p:nvSpPr>
          <p:cNvPr id="10" name="Text Placeholder">
            <a:extLst>
              <a:ext uri="{FF2B5EF4-FFF2-40B4-BE49-F238E27FC236}">
                <a16:creationId xmlns:a16="http://schemas.microsoft.com/office/drawing/2014/main" id="{0E9A48A1-C4A9-1F41-B241-8E09A720A9E7}"/>
              </a:ext>
            </a:extLst>
          </p:cNvPr>
          <p:cNvSpPr>
            <a:spLocks noGrp="1"/>
          </p:cNvSpPr>
          <p:nvPr>
            <p:ph type="body" sz="quarter" idx="14" hasCustomPrompt="1"/>
          </p:nvPr>
        </p:nvSpPr>
        <p:spPr>
          <a:xfrm>
            <a:off x="4800601" y="1300734"/>
            <a:ext cx="1833373" cy="3195066"/>
          </a:xfrm>
        </p:spPr>
        <p:txBody>
          <a:bodyPr/>
          <a:lstStyle>
            <a:lvl1pPr>
              <a:lnSpc>
                <a:spcPct val="130000"/>
              </a:lnSpc>
              <a:defRPr sz="1100" b="0" i="0">
                <a:solidFill>
                  <a:schemeClr val="tx2"/>
                </a:solidFill>
                <a:latin typeface="IBM Plex Sans" panose="020B0503050203000203" pitchFamily="34" charset="77"/>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lvl="0"/>
            <a:r>
              <a:rPr lang="en-US" dirty="0"/>
              <a:t>Optional styling for small body copy (11px)</a:t>
            </a:r>
          </a:p>
        </p:txBody>
      </p:sp>
      <p:sp>
        <p:nvSpPr>
          <p:cNvPr id="11" name="Text Placeholder">
            <a:extLst>
              <a:ext uri="{FF2B5EF4-FFF2-40B4-BE49-F238E27FC236}">
                <a16:creationId xmlns:a16="http://schemas.microsoft.com/office/drawing/2014/main" id="{6C43629F-166D-4548-8325-016D207D1220}"/>
              </a:ext>
            </a:extLst>
          </p:cNvPr>
          <p:cNvSpPr>
            <a:spLocks noGrp="1"/>
          </p:cNvSpPr>
          <p:nvPr>
            <p:ph type="body" sz="quarter" idx="15" hasCustomPrompt="1"/>
          </p:nvPr>
        </p:nvSpPr>
        <p:spPr>
          <a:xfrm>
            <a:off x="7081960" y="1300733"/>
            <a:ext cx="1833373" cy="3182811"/>
          </a:xfrm>
        </p:spPr>
        <p:txBody>
          <a:bodyPr/>
          <a:lstStyle>
            <a:lvl1pPr>
              <a:lnSpc>
                <a:spcPct val="110000"/>
              </a:lnSpc>
              <a:defRPr lang="en-US" sz="1400" dirty="0">
                <a:solidFill>
                  <a:schemeClr val="accent3"/>
                </a:solidFill>
                <a:latin typeface="IBM Plex Sans" panose="020B0503050203000203" pitchFamily="34" charset="0"/>
                <a:ea typeface="IBM Plex Sans" panose="020B0503050203000203" pitchFamily="34" charset="0"/>
                <a:cs typeface="IBM Plex Sans" panose="020B0503050203000203" pitchFamily="34" charset="0"/>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marL="0" lvl="0" indent="0" algn="l" rtl="0" eaLnBrk="1" fontAlgn="base" hangingPunct="1">
              <a:lnSpc>
                <a:spcPct val="120000"/>
              </a:lnSpc>
              <a:spcBef>
                <a:spcPts val="1100"/>
              </a:spcBef>
              <a:spcAft>
                <a:spcPct val="0"/>
              </a:spcAft>
              <a:buClr>
                <a:srgbClr val="6D6E70"/>
              </a:buClr>
              <a:buSzPct val="90000"/>
              <a:buFont typeface="Wingdings" pitchFamily="2" charset="2"/>
              <a:buNone/>
            </a:pPr>
            <a:r>
              <a:rPr lang="en-US" dirty="0"/>
              <a:t>Optional text styling for quotes or callouts (20px or 14px depending on length)</a:t>
            </a:r>
          </a:p>
        </p:txBody>
      </p:sp>
    </p:spTree>
    <p:extLst>
      <p:ext uri="{BB962C8B-B14F-4D97-AF65-F5344CB8AC3E}">
        <p14:creationId xmlns:p14="http://schemas.microsoft.com/office/powerpoint/2010/main" val="10528780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eft panel title + image">
    <p:bg>
      <p:bgPr>
        <a:solidFill>
          <a:schemeClr val="bg2"/>
        </a:solidFill>
        <a:effectLst/>
      </p:bgPr>
    </p:bg>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flipH="1">
            <a:off x="-2" y="-4572"/>
            <a:ext cx="2286001" cy="5148072"/>
          </a:xfrm>
          <a:solidFill>
            <a:schemeClr val="bg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p:cNvSpPr>
            <a:spLocks noGrp="1"/>
          </p:cNvSpPr>
          <p:nvPr>
            <p:ph type="pic" sz="quarter" idx="14"/>
          </p:nvPr>
        </p:nvSpPr>
        <p:spPr>
          <a:xfrm>
            <a:off x="2286000" y="0"/>
            <a:ext cx="6858000" cy="5148072"/>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6" y="201613"/>
            <a:ext cx="4143375" cy="4294187"/>
          </a:xfrm>
        </p:spPr>
        <p:txBody>
          <a:bodyPr/>
          <a:lstStyle/>
          <a:p>
            <a:r>
              <a:rPr lang="en-US"/>
              <a:t>Click to edit Master title style</a:t>
            </a:r>
            <a:endParaRPr lang="en-US" dirty="0"/>
          </a:p>
        </p:txBody>
      </p:sp>
      <p:sp>
        <p:nvSpPr>
          <p:cNvPr id="10" name="Text Placeholder 8">
            <a:extLst>
              <a:ext uri="{FF2B5EF4-FFF2-40B4-BE49-F238E27FC236}">
                <a16:creationId xmlns:a16="http://schemas.microsoft.com/office/drawing/2014/main" id="{B0115AB1-27C3-AC4D-A425-B7DF70409763}"/>
              </a:ext>
            </a:extLst>
          </p:cNvPr>
          <p:cNvSpPr>
            <a:spLocks noGrp="1"/>
          </p:cNvSpPr>
          <p:nvPr>
            <p:ph type="body" sz="quarter" idx="13"/>
          </p:nvPr>
        </p:nvSpPr>
        <p:spPr>
          <a:xfrm>
            <a:off x="219779" y="1300734"/>
            <a:ext cx="1865621" cy="1047750"/>
          </a:xfrm>
        </p:spPr>
        <p:txBody>
          <a:bodyPr/>
          <a:lstStyle/>
          <a:p>
            <a:pPr lvl="0"/>
            <a:r>
              <a:rPr lang="en-US"/>
              <a:t>Click to edit Master text styles</a:t>
            </a:r>
          </a:p>
        </p:txBody>
      </p:sp>
      <p:sp>
        <p:nvSpPr>
          <p:cNvPr id="12" name="Text Placeholder 8">
            <a:extLst>
              <a:ext uri="{FF2B5EF4-FFF2-40B4-BE49-F238E27FC236}">
                <a16:creationId xmlns:a16="http://schemas.microsoft.com/office/drawing/2014/main" id="{0FCF3F11-D5C2-4840-B6AA-0826FA672623}"/>
              </a:ext>
            </a:extLst>
          </p:cNvPr>
          <p:cNvSpPr>
            <a:spLocks noGrp="1"/>
          </p:cNvSpPr>
          <p:nvPr>
            <p:ph type="body" sz="quarter" idx="15" hasCustomPrompt="1"/>
          </p:nvPr>
        </p:nvSpPr>
        <p:spPr>
          <a:xfrm>
            <a:off x="219779" y="4327588"/>
            <a:ext cx="1865621" cy="166688"/>
          </a:xfrm>
        </p:spPr>
        <p:txBody>
          <a:bodyPr/>
          <a:lstStyle>
            <a:lvl1pPr>
              <a:defRPr lang="en-US" sz="1000" b="0" i="1" dirty="0">
                <a:solidFill>
                  <a:schemeClr val="tx2"/>
                </a:solidFill>
                <a:latin typeface="IBM Plex Sans" panose="020B0503050203000203" pitchFamily="34" charset="77"/>
                <a:ea typeface="IBM Plex Sans" panose="020B0503050203000203" pitchFamily="34" charset="0"/>
                <a:cs typeface="IBM Plex Sans" panose="020B0503050203000203" pitchFamily="34" charset="0"/>
              </a:defRPr>
            </a:lvl1pPr>
          </a:lstStyle>
          <a:p>
            <a:pPr marL="0" lvl="0" indent="0" algn="l" rtl="0" eaLnBrk="1" fontAlgn="base" hangingPunct="1">
              <a:lnSpc>
                <a:spcPct val="120000"/>
              </a:lnSpc>
              <a:spcBef>
                <a:spcPts val="1100"/>
              </a:spcBef>
              <a:spcAft>
                <a:spcPct val="0"/>
              </a:spcAft>
              <a:buClr>
                <a:srgbClr val="6D6E70"/>
              </a:buClr>
              <a:buSzPct val="90000"/>
              <a:buFont typeface="Wingdings" pitchFamily="2" charset="2"/>
              <a:buNone/>
            </a:pPr>
            <a:r>
              <a:rPr lang="en-US" dirty="0"/>
              <a:t>Optional image caption styling</a:t>
            </a:r>
          </a:p>
        </p:txBody>
      </p:sp>
      <p:sp>
        <p:nvSpPr>
          <p:cNvPr id="5" name="Text Placeholder 4">
            <a:extLst>
              <a:ext uri="{FF2B5EF4-FFF2-40B4-BE49-F238E27FC236}">
                <a16:creationId xmlns:a16="http://schemas.microsoft.com/office/drawing/2014/main" id="{625F6017-589F-A44C-B3F9-522245992D8A}"/>
              </a:ext>
            </a:extLst>
          </p:cNvPr>
          <p:cNvSpPr>
            <a:spLocks noGrp="1"/>
          </p:cNvSpPr>
          <p:nvPr>
            <p:ph type="body" sz="quarter" idx="16" hasCustomPrompt="1"/>
          </p:nvPr>
        </p:nvSpPr>
        <p:spPr>
          <a:xfrm>
            <a:off x="219779" y="191559"/>
            <a:ext cx="1865621" cy="1033462"/>
          </a:xfrm>
        </p:spPr>
        <p:txBody>
          <a:bodyPr/>
          <a:lstStyle>
            <a:lvl1pPr>
              <a:defRPr lang="en-US" sz="2000" b="0" i="0" dirty="0">
                <a:solidFill>
                  <a:schemeClr val="tx1"/>
                </a:solidFill>
                <a:latin typeface="IBM Plex Sans" panose="020B0503050203000203" pitchFamily="34" charset="77"/>
                <a:ea typeface="IBM Plex Sans" panose="020B0503050203000203" pitchFamily="34" charset="0"/>
                <a:cs typeface="IBM Plex Sans" panose="020B0503050203000203" pitchFamily="34" charset="0"/>
              </a:defRPr>
            </a:lvl1pPr>
          </a:lstStyle>
          <a:p>
            <a:pPr marL="0" lvl="0" indent="0" algn="l" rtl="0" eaLnBrk="1" fontAlgn="base" hangingPunct="1">
              <a:lnSpc>
                <a:spcPct val="110000"/>
              </a:lnSpc>
              <a:spcBef>
                <a:spcPts val="1100"/>
              </a:spcBef>
              <a:spcAft>
                <a:spcPct val="0"/>
              </a:spcAft>
              <a:buClr>
                <a:srgbClr val="6D6E70"/>
              </a:buClr>
              <a:buSzPct val="90000"/>
              <a:buFont typeface="Wingdings" pitchFamily="2" charset="2"/>
              <a:buNone/>
            </a:pPr>
            <a:r>
              <a:rPr lang="en-US" dirty="0"/>
              <a:t>Left panel title + description</a:t>
            </a:r>
          </a:p>
        </p:txBody>
      </p:sp>
    </p:spTree>
    <p:extLst>
      <p:ext uri="{BB962C8B-B14F-4D97-AF65-F5344CB8AC3E}">
        <p14:creationId xmlns:p14="http://schemas.microsoft.com/office/powerpoint/2010/main" val="19983287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2 column (split background)">
    <p:spTree>
      <p:nvGrpSpPr>
        <p:cNvPr id="1" name=""/>
        <p:cNvGrpSpPr/>
        <p:nvPr/>
      </p:nvGrpSpPr>
      <p:grpSpPr>
        <a:xfrm>
          <a:off x="0" y="0"/>
          <a:ext cx="0" cy="0"/>
          <a:chOff x="0" y="0"/>
          <a:chExt cx="0" cy="0"/>
        </a:xfrm>
      </p:grpSpPr>
      <p:sp>
        <p:nvSpPr>
          <p:cNvPr id="8" name="Cool gray 10 rectangle">
            <a:extLst>
              <a:ext uri="{FF2B5EF4-FFF2-40B4-BE49-F238E27FC236}">
                <a16:creationId xmlns:a16="http://schemas.microsoft.com/office/drawing/2014/main" id="{FA72458D-69F1-254C-9C7B-9A062B760A8D}"/>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bg2"/>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2" name="Title"/>
          <p:cNvSpPr>
            <a:spLocks noGrp="1"/>
          </p:cNvSpPr>
          <p:nvPr>
            <p:ph type="title" hasCustomPrompt="1"/>
          </p:nvPr>
        </p:nvSpPr>
        <p:spPr>
          <a:xfrm>
            <a:off x="210311" y="201168"/>
            <a:ext cx="4114735" cy="804672"/>
          </a:xfrm>
        </p:spPr>
        <p:txBody>
          <a:bodyPr/>
          <a:lstStyle>
            <a:lvl1pPr>
              <a:defRPr/>
            </a:lvl1pPr>
          </a:lstStyle>
          <a:p>
            <a:r>
              <a:rPr lang="en-US" dirty="0"/>
              <a:t>Title + 2 columns (½ - ½) split background</a:t>
            </a:r>
          </a:p>
        </p:txBody>
      </p:sp>
      <p:sp>
        <p:nvSpPr>
          <p:cNvPr id="7" name="Content Placeholder"/>
          <p:cNvSpPr>
            <a:spLocks noGrp="1"/>
          </p:cNvSpPr>
          <p:nvPr>
            <p:ph sz="quarter" idx="13"/>
          </p:nvPr>
        </p:nvSpPr>
        <p:spPr>
          <a:xfrm>
            <a:off x="4773101" y="1216152"/>
            <a:ext cx="4142232" cy="3279648"/>
          </a:xfrm>
        </p:spPr>
        <p:txBody>
          <a:bodyPr/>
          <a:lstStyle>
            <a:lvl1pPr>
              <a:defRPr sz="1400"/>
            </a:lvl1pPr>
          </a:lstStyle>
          <a:p>
            <a:pPr lvl="0"/>
            <a:r>
              <a:rPr lang="en-US"/>
              <a:t>Click to edit Master text styles</a:t>
            </a:r>
          </a:p>
        </p:txBody>
      </p:sp>
      <p:sp>
        <p:nvSpPr>
          <p:cNvPr id="6" name="Text Placeholder"/>
          <p:cNvSpPr>
            <a:spLocks noGrp="1"/>
          </p:cNvSpPr>
          <p:nvPr>
            <p:ph type="body" sz="quarter" idx="12"/>
          </p:nvPr>
        </p:nvSpPr>
        <p:spPr>
          <a:xfrm>
            <a:off x="210064"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601582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1 column + 3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solidFill>
            <a:schemeClr val="accent1"/>
          </a:solidFill>
          <a:ln>
            <a:noFill/>
          </a:ln>
        </p:spPr>
        <p:txBody>
          <a:bodyPr lIns="219456" tIns="201168" rIns="228600" bIns="228600"/>
          <a:lstStyle>
            <a:lvl1pPr>
              <a:defRPr>
                <a:solidFill>
                  <a:schemeClr val="tx2"/>
                </a:solidFill>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4572000" y="2570163"/>
            <a:ext cx="4572000" cy="2573337"/>
          </a:xfrm>
          <a:solidFill>
            <a:schemeClr val="bg2"/>
          </a:solidFill>
          <a:ln>
            <a:noFill/>
          </a:ln>
        </p:spPr>
        <p:txBody>
          <a:bodyPr lIns="219456" tIns="201168" rIns="228600" bIns="228600"/>
          <a:lstStyle>
            <a:lvl1pPr>
              <a:defRPr>
                <a:solidFill>
                  <a:schemeClr val="tx2"/>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2901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4 boxes">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lnSpc>
                <a:spcPts val="5000"/>
              </a:lnSpc>
              <a:defRPr sz="4200"/>
            </a:lvl1pPr>
          </a:lstStyle>
          <a:p>
            <a:r>
              <a:rPr lang="en-US"/>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chemeClr val="bg1"/>
          </a:solidFill>
        </p:spPr>
        <p:txBody>
          <a:bodyPr lIns="219456" tIns="201168" rIns="228600" bIns="228600"/>
          <a:lstStyle>
            <a:lvl1pPr>
              <a:defRPr>
                <a:solidFill>
                  <a:srgbClr val="F2F4F8"/>
                </a:solidFill>
              </a:defRPr>
            </a:lvl1pPr>
          </a:lstStyle>
          <a:p>
            <a:pPr lvl="0"/>
            <a:r>
              <a:rPr lang="en-US"/>
              <a:t>Click to edit Master text styles</a:t>
            </a:r>
          </a:p>
        </p:txBody>
      </p:sp>
      <p:sp>
        <p:nvSpPr>
          <p:cNvPr id="14" name="Content Placeholder 2"/>
          <p:cNvSpPr>
            <a:spLocks noGrp="1"/>
          </p:cNvSpPr>
          <p:nvPr>
            <p:ph sz="quarter" idx="19"/>
          </p:nvPr>
        </p:nvSpPr>
        <p:spPr>
          <a:xfrm>
            <a:off x="2286001" y="2570163"/>
            <a:ext cx="2286000" cy="2573337"/>
          </a:xfrm>
          <a:solidFill>
            <a:schemeClr val="bg2"/>
          </a:solidFill>
          <a:ln>
            <a:noFill/>
          </a:ln>
        </p:spPr>
        <p:txBody>
          <a:bodyPr lIns="219456" tIns="201168" rIns="228600" bIns="228600"/>
          <a:lstStyle>
            <a:lvl1pPr>
              <a:defRPr>
                <a:solidFill>
                  <a:srgbClr val="F2F4F8"/>
                </a:solidFill>
              </a:defRPr>
            </a:lvl1pPr>
          </a:lstStyle>
          <a:p>
            <a:pPr lvl="0"/>
            <a:r>
              <a:rPr lang="en-US"/>
              <a:t>Click to edit Master text styles</a:t>
            </a:r>
          </a:p>
        </p:txBody>
      </p:sp>
      <p:sp>
        <p:nvSpPr>
          <p:cNvPr id="6" name="Content Placeholder 3"/>
          <p:cNvSpPr>
            <a:spLocks noGrp="1"/>
          </p:cNvSpPr>
          <p:nvPr>
            <p:ph sz="quarter" idx="17"/>
          </p:nvPr>
        </p:nvSpPr>
        <p:spPr>
          <a:xfrm>
            <a:off x="4572000" y="2570162"/>
            <a:ext cx="2286000" cy="2573338"/>
          </a:xfrm>
          <a:solidFill>
            <a:schemeClr val="accent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4"/>
          <p:cNvSpPr>
            <a:spLocks noGrp="1"/>
          </p:cNvSpPr>
          <p:nvPr>
            <p:ph sz="quarter" idx="18"/>
          </p:nvPr>
        </p:nvSpPr>
        <p:spPr>
          <a:xfrm>
            <a:off x="6858000" y="2570162"/>
            <a:ext cx="2286000" cy="2573338"/>
          </a:xfrm>
          <a:solidFill>
            <a:schemeClr val="accent2"/>
          </a:solidFill>
          <a:ln>
            <a:noFill/>
          </a:ln>
        </p:spPr>
        <p:txBody>
          <a:bodyPr lIns="219456" tIns="201168" rIns="228600" bIns="228600"/>
          <a:lstStyle>
            <a:lvl1pPr>
              <a:defRPr>
                <a:solidFill>
                  <a:srgbClr val="262626"/>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29819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12996" y="0"/>
            <a:ext cx="3039532" cy="5148072"/>
          </a:xfrm>
          <a:solidFill>
            <a:schemeClr val="bg1"/>
          </a:solidFill>
        </p:spPr>
        <p:txBody>
          <a:bodyPr lIns="219456" tIns="201168" rIns="228600" bIns="228600"/>
          <a:lstStyle>
            <a:lvl1pPr>
              <a:buClr>
                <a:schemeClr val="bg1"/>
              </a:buClr>
              <a:defRPr>
                <a:solidFill>
                  <a:srgbClr val="F2F4F8"/>
                </a:solidFill>
              </a:defRPr>
            </a:lvl1pPr>
            <a:lvl2pPr>
              <a:buClr>
                <a:schemeClr val="bg1"/>
              </a:buClr>
              <a:defRPr>
                <a:solidFill>
                  <a:srgbClr val="F2F4F8"/>
                </a:solidFill>
              </a:defRPr>
            </a:lvl2pPr>
            <a:lvl3pPr>
              <a:buClr>
                <a:schemeClr val="bg1"/>
              </a:buClr>
              <a:defRPr>
                <a:solidFill>
                  <a:srgbClr val="F2F4F8"/>
                </a:solidFill>
              </a:defRPr>
            </a:lvl3pPr>
            <a:lvl4pPr>
              <a:buClr>
                <a:schemeClr val="bg1"/>
              </a:buClr>
              <a:defRPr>
                <a:solidFill>
                  <a:srgbClr val="F2F4F8"/>
                </a:solidFill>
              </a:defRPr>
            </a:lvl4pPr>
            <a:lvl5pPr>
              <a:buClr>
                <a:schemeClr val="bg1"/>
              </a:buClr>
              <a:defRPr>
                <a:solidFill>
                  <a:srgbClr val="F2F4F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26535" y="0"/>
            <a:ext cx="3039531" cy="5148072"/>
          </a:xfrm>
          <a:solidFill>
            <a:schemeClr val="bg2"/>
          </a:solidFill>
        </p:spPr>
        <p:txBody>
          <a:bodyPr lIns="219456" tIns="201168" rIns="228600" bIns="228600"/>
          <a:lstStyle>
            <a:lvl1pPr>
              <a:defRPr>
                <a:solidFill>
                  <a:srgbClr val="F2F4F8"/>
                </a:solidFill>
              </a:defRPr>
            </a:lvl1pPr>
            <a:lvl2pPr>
              <a:buClr>
                <a:schemeClr val="bg1"/>
              </a:buClr>
              <a:defRPr>
                <a:solidFill>
                  <a:srgbClr val="F2F4F8"/>
                </a:solidFill>
              </a:defRPr>
            </a:lvl2pPr>
            <a:lvl3pPr>
              <a:buClr>
                <a:schemeClr val="bg1"/>
              </a:buClr>
              <a:defRPr>
                <a:solidFill>
                  <a:srgbClr val="F2F4F8"/>
                </a:solidFill>
              </a:defRPr>
            </a:lvl3pPr>
            <a:lvl4pPr>
              <a:buClr>
                <a:schemeClr val="bg1"/>
              </a:buClr>
              <a:defRPr>
                <a:solidFill>
                  <a:srgbClr val="F2F4F8"/>
                </a:solidFill>
              </a:defRPr>
            </a:lvl4pPr>
            <a:lvl5pPr>
              <a:buClr>
                <a:schemeClr val="bg1"/>
              </a:buClr>
              <a:defRPr>
                <a:solidFill>
                  <a:srgbClr val="F2F4F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0349" y="0"/>
            <a:ext cx="3027525" cy="5148072"/>
          </a:xfrm>
          <a:solidFill>
            <a:schemeClr val="accent1"/>
          </a:solidFill>
        </p:spPr>
        <p:txBody>
          <a:bodyPr lIns="219456" tIns="201168" rIns="228600" bIns="228600"/>
          <a:lstStyle>
            <a:lvl1pPr>
              <a:defRPr>
                <a:solidFill>
                  <a:schemeClr val="tx1"/>
                </a:solidFill>
              </a:defRPr>
            </a:lvl1pPr>
            <a:lvl2pPr>
              <a:buClr>
                <a:schemeClr val="bg1"/>
              </a:buClr>
              <a:defRPr>
                <a:solidFill>
                  <a:schemeClr val="tx1"/>
                </a:solidFill>
              </a:defRPr>
            </a:lvl2pPr>
            <a:lvl3pPr>
              <a:buClr>
                <a:schemeClr val="bg1"/>
              </a:buClr>
              <a:defRPr>
                <a:solidFill>
                  <a:schemeClr val="tx1"/>
                </a:solidFill>
              </a:defRPr>
            </a:lvl3pPr>
            <a:lvl4pPr>
              <a:buClr>
                <a:schemeClr val="bg1"/>
              </a:buClr>
              <a:defRPr>
                <a:solidFill>
                  <a:schemeClr val="tx1"/>
                </a:solidFill>
              </a:defRPr>
            </a:lvl4pPr>
            <a:lvl5pPr>
              <a:buClr>
                <a:schemeClr val="bg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Group Name / DOC ID / Month XX, 2020 / © 2020 IBM Corporation</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490549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bg1"/>
          </a:solidFill>
        </p:spPr>
        <p:txBody>
          <a:bodyPr lIns="219456" tIns="201168" rIns="228600" bIns="228600"/>
          <a:lstStyle>
            <a:lvl1pPr>
              <a:buClr>
                <a:schemeClr val="bg1"/>
              </a:buClr>
              <a:defRPr>
                <a:solidFill>
                  <a:srgbClr val="F2F4F8"/>
                </a:solidFill>
              </a:defRPr>
            </a:lvl1pPr>
            <a:lvl2pPr>
              <a:buClr>
                <a:schemeClr val="bg1"/>
              </a:buClr>
              <a:defRPr>
                <a:solidFill>
                  <a:srgbClr val="F2F4F8"/>
                </a:solidFill>
              </a:defRPr>
            </a:lvl2pPr>
            <a:lvl3pPr>
              <a:buClr>
                <a:schemeClr val="bg1"/>
              </a:buClr>
              <a:defRPr>
                <a:solidFill>
                  <a:srgbClr val="F2F4F8"/>
                </a:solidFill>
              </a:defRPr>
            </a:lvl3pPr>
            <a:lvl4pPr>
              <a:buClr>
                <a:schemeClr val="bg1"/>
              </a:buClr>
              <a:defRPr>
                <a:solidFill>
                  <a:srgbClr val="F2F4F8"/>
                </a:solidFill>
              </a:defRPr>
            </a:lvl4pPr>
            <a:lvl5pPr>
              <a:buClr>
                <a:schemeClr val="bg1"/>
              </a:buClr>
              <a:defRPr>
                <a:solidFill>
                  <a:srgbClr val="F2F4F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chemeClr val="bg2"/>
          </a:solidFill>
        </p:spPr>
        <p:txBody>
          <a:bodyPr lIns="219456" tIns="201168" rIns="228600" bIns="228600"/>
          <a:lstStyle>
            <a:lvl1pPr>
              <a:defRPr>
                <a:solidFill>
                  <a:srgbClr val="F2F4F8"/>
                </a:solidFill>
              </a:defRPr>
            </a:lvl1pPr>
            <a:lvl2pPr>
              <a:buClr>
                <a:schemeClr val="bg1"/>
              </a:buClr>
              <a:defRPr>
                <a:solidFill>
                  <a:srgbClr val="F2F4F8"/>
                </a:solidFill>
              </a:defRPr>
            </a:lvl2pPr>
            <a:lvl3pPr>
              <a:buClr>
                <a:schemeClr val="bg1"/>
              </a:buClr>
              <a:defRPr>
                <a:solidFill>
                  <a:srgbClr val="F2F4F8"/>
                </a:solidFill>
              </a:defRPr>
            </a:lvl3pPr>
            <a:lvl4pPr>
              <a:buClr>
                <a:schemeClr val="bg1"/>
              </a:buClr>
              <a:defRPr>
                <a:solidFill>
                  <a:srgbClr val="F2F4F8"/>
                </a:solidFill>
              </a:defRPr>
            </a:lvl4pPr>
            <a:lvl5pPr>
              <a:buClr>
                <a:schemeClr val="bg1"/>
              </a:buClr>
              <a:defRPr>
                <a:solidFill>
                  <a:srgbClr val="F2F4F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1"/>
          </a:solidFill>
        </p:spPr>
        <p:txBody>
          <a:bodyPr lIns="219456" tIns="201168" rIns="228600" bIns="228600"/>
          <a:lstStyle>
            <a:lvl1pPr>
              <a:defRPr>
                <a:solidFill>
                  <a:schemeClr val="tx1"/>
                </a:solidFill>
              </a:defRPr>
            </a:lvl1pPr>
            <a:lvl2pPr>
              <a:buClr>
                <a:schemeClr val="bg1"/>
              </a:buClr>
              <a:defRPr>
                <a:solidFill>
                  <a:schemeClr val="tx1"/>
                </a:solidFill>
              </a:defRPr>
            </a:lvl2pPr>
            <a:lvl3pPr>
              <a:buClr>
                <a:schemeClr val="bg1"/>
              </a:buClr>
              <a:defRPr>
                <a:solidFill>
                  <a:schemeClr val="tx1"/>
                </a:solidFill>
              </a:defRPr>
            </a:lvl3pPr>
            <a:lvl4pPr>
              <a:buClr>
                <a:schemeClr val="bg1"/>
              </a:buClr>
              <a:defRPr>
                <a:solidFill>
                  <a:schemeClr val="tx1"/>
                </a:solidFill>
              </a:defRPr>
            </a:lvl4pPr>
            <a:lvl5pPr>
              <a:buClr>
                <a:schemeClr val="bg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chemeClr val="accent2"/>
          </a:solidFill>
        </p:spPr>
        <p:txBody>
          <a:bodyPr lIns="219456" tIns="201168" rIns="228600" bIns="228600"/>
          <a:lstStyle>
            <a:lvl1pPr>
              <a:defRPr>
                <a:solidFill>
                  <a:schemeClr val="bg1"/>
                </a:solidFill>
              </a:defRPr>
            </a:lvl1pPr>
            <a:lvl2pPr>
              <a:buClr>
                <a:schemeClr val="tx1"/>
              </a:buClr>
              <a:defRPr>
                <a:solidFill>
                  <a:schemeClr val="bg1"/>
                </a:solidFill>
              </a:defRPr>
            </a:lvl2pPr>
            <a:lvl3pPr>
              <a:buClr>
                <a:schemeClr val="tx1"/>
              </a:buClr>
              <a:defRPr>
                <a:solidFill>
                  <a:schemeClr val="bg1"/>
                </a:solidFill>
              </a:defRPr>
            </a:lvl3pPr>
            <a:lvl4pPr>
              <a:buClr>
                <a:schemeClr val="tx1"/>
              </a:buClr>
              <a:defRPr>
                <a:solidFill>
                  <a:schemeClr val="bg1"/>
                </a:solidFill>
              </a:defRPr>
            </a:lvl4pPr>
            <a:lvl5pPr>
              <a:buClr>
                <a:schemeClr val="tx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Group Name / DOC ID / Month XX, 2020 / © 2020 IBM Corporation</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85565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33088" cy="804672"/>
          </a:xfrm>
        </p:spPr>
        <p:txBody>
          <a:bodyPr/>
          <a:lstStyle/>
          <a:p>
            <a:r>
              <a:rPr lang="en-US" dirty="0"/>
              <a:t>Thank you</a:t>
            </a:r>
          </a:p>
        </p:txBody>
      </p:sp>
      <p:sp>
        <p:nvSpPr>
          <p:cNvPr id="8" name="Text Placeholder 1"/>
          <p:cNvSpPr>
            <a:spLocks noGrp="1"/>
          </p:cNvSpPr>
          <p:nvPr>
            <p:ph type="body" sz="quarter" idx="13" hasCustomPrompt="1"/>
          </p:nvPr>
        </p:nvSpPr>
        <p:spPr>
          <a:xfrm>
            <a:off x="219456" y="1261873"/>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r>
              <a:rPr lang="en-US" dirty="0"/>
              <a:t>First </a:t>
            </a:r>
            <a:r>
              <a:rPr lang="en-US" dirty="0" err="1"/>
              <a:t>Lastname</a:t>
            </a:r>
            <a:endParaRPr lang="en-US" dirty="0"/>
          </a:p>
          <a:p>
            <a:r>
              <a:rPr lang="en-US" dirty="0"/>
              <a:t>Job Title</a:t>
            </a:r>
          </a:p>
          <a:p>
            <a:r>
              <a:rPr lang="en-US" dirty="0"/>
              <a:t>—</a:t>
            </a:r>
          </a:p>
          <a:p>
            <a:r>
              <a:rPr lang="en-US" dirty="0" err="1"/>
              <a:t>firstlastname@us.ibm.com</a:t>
            </a:r>
            <a:endParaRPr lang="en-US" dirty="0"/>
          </a:p>
          <a:p>
            <a:r>
              <a:rPr lang="en-US" dirty="0"/>
              <a:t>+1-555-555-5555</a:t>
            </a:r>
          </a:p>
          <a:p>
            <a:r>
              <a:rPr lang="en-US" dirty="0" err="1"/>
              <a:t>ibm.com</a:t>
            </a:r>
            <a:endParaRPr lang="en-US" dirty="0"/>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hasCustomPrompt="1"/>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r>
              <a:rPr lang="en-US" dirty="0"/>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a:t>
            </a:r>
            <a:r>
              <a:rPr lang="en-US" dirty="0" err="1"/>
              <a:t>ibm.com</a:t>
            </a:r>
            <a:r>
              <a:rPr lang="en-US" dirty="0"/>
              <a:t> are trademarks of IBM Corp., registered in many jurisdictions worldwide. Other product and service names might be trademarks of IBM or other companies. A current list of IBM trademarks is available at </a:t>
            </a:r>
            <a:r>
              <a:rPr lang="en-US" dirty="0">
                <a:hlinkClick r:id="rId2"/>
              </a:rPr>
              <a:t>Copyright and trademark information</a:t>
            </a:r>
            <a:r>
              <a:rPr lang="en-US" dirty="0"/>
              <a:t>.</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8518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3 line)">
    <p:bg>
      <p:bgPr>
        <a:solidFill>
          <a:srgbClr val="171717"/>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pic>
        <p:nvPicPr>
          <p:cNvPr id="7" name="Picture" descr="IBM 8-bar logo"/>
          <p:cNvPicPr>
            <a:picLocks noChangeAspect="1"/>
          </p:cNvPicPr>
          <p:nvPr userDrawn="1"/>
        </p:nvPicPr>
        <p:blipFill>
          <a:blip r:embed="rId2"/>
          <a:stretch>
            <a:fillRect/>
          </a:stretch>
        </p:blipFill>
        <p:spPr>
          <a:xfrm>
            <a:off x="8393812" y="4693077"/>
            <a:ext cx="521589" cy="206791"/>
          </a:xfrm>
          <a:prstGeom prst="rect">
            <a:avLst/>
          </a:prstGeom>
        </p:spPr>
      </p:pic>
      <p:cxnSp>
        <p:nvCxnSpPr>
          <p:cNvPr id="5" name="Straight Connector 4">
            <a:extLst>
              <a:ext uri="{FF2B5EF4-FFF2-40B4-BE49-F238E27FC236}">
                <a16:creationId xmlns:a16="http://schemas.microsoft.com/office/drawing/2014/main" id="{6E372B90-D8A8-F746-8564-DA1AAE53DCF9}"/>
              </a:ext>
            </a:extLst>
          </p:cNvPr>
          <p:cNvCxnSpPr/>
          <p:nvPr userDrawn="1"/>
        </p:nvCxnSpPr>
        <p:spPr bwMode="auto">
          <a:xfrm>
            <a:off x="320040" y="2365222"/>
            <a:ext cx="457200" cy="0"/>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7" name="Title 6">
            <a:extLst>
              <a:ext uri="{FF2B5EF4-FFF2-40B4-BE49-F238E27FC236}">
                <a16:creationId xmlns:a16="http://schemas.microsoft.com/office/drawing/2014/main" id="{927B3839-2228-7B4F-B451-E1AD3FD51C20}"/>
              </a:ext>
            </a:extLst>
          </p:cNvPr>
          <p:cNvSpPr>
            <a:spLocks noGrp="1"/>
          </p:cNvSpPr>
          <p:nvPr>
            <p:ph type="title" hasCustomPrompt="1"/>
          </p:nvPr>
        </p:nvSpPr>
        <p:spPr>
          <a:xfrm>
            <a:off x="210312" y="201168"/>
            <a:ext cx="4142232" cy="1454631"/>
          </a:xfrm>
        </p:spPr>
        <p:txBody>
          <a:bodyPr/>
          <a:lstStyle>
            <a:lvl1pPr>
              <a:defRPr/>
            </a:lvl1pPr>
          </a:lstStyle>
          <a:p>
            <a:r>
              <a:rPr lang="en-US" dirty="0"/>
              <a:t>IBM Quantum template – 3 line title (do not exceed 3 line maximum)</a:t>
            </a:r>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10312" y="1970791"/>
            <a:ext cx="1820863" cy="296700"/>
          </a:xfrm>
        </p:spPr>
        <p:txBody>
          <a:bodyPr/>
          <a:lstStyle/>
          <a:p>
            <a:r>
              <a:rPr lang="en-US" dirty="0" err="1"/>
              <a:t>Firstname</a:t>
            </a:r>
            <a:r>
              <a:rPr lang="en-US" dirty="0"/>
              <a:t> </a:t>
            </a:r>
            <a:r>
              <a:rPr lang="en-US" dirty="0" err="1"/>
              <a:t>Lastname</a:t>
            </a:r>
            <a:r>
              <a:rPr lang="en-US" dirty="0"/>
              <a:t> </a:t>
            </a:r>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10312" y="2275051"/>
            <a:ext cx="2848574" cy="296699"/>
          </a:xfrm>
        </p:spPr>
        <p:txBody>
          <a:bodyPr/>
          <a:lstStyle/>
          <a:p>
            <a:r>
              <a:rPr lang="en-US" dirty="0"/>
              <a:t>Job Title</a:t>
            </a:r>
          </a:p>
        </p:txBody>
      </p:sp>
      <p:cxnSp>
        <p:nvCxnSpPr>
          <p:cNvPr id="30" name="Straight Connector 29">
            <a:extLst>
              <a:ext uri="{FF2B5EF4-FFF2-40B4-BE49-F238E27FC236}">
                <a16:creationId xmlns:a16="http://schemas.microsoft.com/office/drawing/2014/main" id="{4B6B3688-93EC-8746-8C4C-EB11C8963E92}"/>
              </a:ext>
            </a:extLst>
          </p:cNvPr>
          <p:cNvCxnSpPr>
            <a:cxnSpLocks/>
          </p:cNvCxnSpPr>
          <p:nvPr userDrawn="1"/>
        </p:nvCxnSpPr>
        <p:spPr bwMode="auto">
          <a:xfrm>
            <a:off x="210312" y="1764262"/>
            <a:ext cx="548574" cy="0"/>
          </a:xfrm>
          <a:prstGeom prst="line">
            <a:avLst/>
          </a:prstGeom>
          <a:ln w="25400" cap="rnd">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03105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BM sign 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a:stretch>
            <a:fillRect/>
          </a:stretch>
        </p:blipFill>
        <p:spPr>
          <a:xfrm>
            <a:off x="3925954" y="2315617"/>
            <a:ext cx="1292095" cy="512269"/>
          </a:xfrm>
          <a:prstGeom prst="rect">
            <a:avLst/>
          </a:prstGeom>
        </p:spPr>
      </p:pic>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7396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no footer)">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64676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footer)">
    <p:bg>
      <p:bgPr>
        <a:solidFill>
          <a:schemeClr val="tx1"/>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414122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 divider (no footer)">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7"/>
            <a:ext cx="4142232" cy="1454637"/>
          </a:xfrm>
        </p:spPr>
        <p:txBody>
          <a:bodyPr/>
          <a:lstStyle>
            <a:lvl1pPr>
              <a:lnSpc>
                <a:spcPct val="110000"/>
              </a:lnSpc>
              <a:defRPr/>
            </a:lvl1pPr>
          </a:lstStyle>
          <a:p>
            <a:r>
              <a:rPr lang="en-US" dirty="0"/>
              <a:t>Click to edit Master title style (3 sizes for title text available) - no footer</a:t>
            </a:r>
          </a:p>
        </p:txBody>
      </p:sp>
    </p:spTree>
    <p:extLst>
      <p:ext uri="{BB962C8B-B14F-4D97-AF65-F5344CB8AC3E}">
        <p14:creationId xmlns:p14="http://schemas.microsoft.com/office/powerpoint/2010/main" val="41127628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 divider (footer)">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7"/>
            <a:ext cx="4142232" cy="1454637"/>
          </a:xfrm>
        </p:spPr>
        <p:txBody>
          <a:bodyPr/>
          <a:lstStyle>
            <a:lvl1pPr>
              <a:lnSpc>
                <a:spcPct val="110000"/>
              </a:lnSpc>
              <a:defRPr/>
            </a:lvl1pPr>
          </a:lstStyle>
          <a:p>
            <a:r>
              <a:rPr lang="en-US" dirty="0"/>
              <a:t>Click to edit Master title style (3 sizes for title text available) - with footer</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851297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Xl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37161" y="91440"/>
            <a:ext cx="8778172" cy="4404360"/>
          </a:xfrm>
        </p:spPr>
        <p:txBody>
          <a:bodyPr/>
          <a:lstStyle>
            <a:lvl1pPr>
              <a:lnSpc>
                <a:spcPts val="10200"/>
              </a:lnSpc>
              <a:defRPr sz="9200" b="0" i="0">
                <a:solidFill>
                  <a:schemeClr val="accent1"/>
                </a:solidFill>
                <a:latin typeface="IBM Plex Sans SemiBold" panose="020B0503050203000203" pitchFamily="34" charset="77"/>
              </a:defRPr>
            </a:lvl1pPr>
          </a:lstStyle>
          <a:p>
            <a:r>
              <a:rPr lang="en-US" dirty="0"/>
              <a:t>High impact </a:t>
            </a:r>
            <a:br>
              <a:rPr lang="en-US" dirty="0"/>
            </a:br>
            <a:r>
              <a:rPr lang="en-US" dirty="0" err="1"/>
              <a:t>xlg</a:t>
            </a:r>
            <a:r>
              <a:rPr lang="en-US" dirty="0"/>
              <a:t> text</a:t>
            </a:r>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876759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Xlg text / fact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9456" y="219456"/>
            <a:ext cx="4133088" cy="804672"/>
          </a:xfrm>
        </p:spPr>
        <p:txBody>
          <a:bodyPr/>
          <a:lstStyle>
            <a:lvl1pPr>
              <a:lnSpc>
                <a:spcPts val="2200"/>
              </a:lnSpc>
              <a:defRPr lang="en-US" sz="2000" b="0" i="0" dirty="0">
                <a:solidFill>
                  <a:schemeClr val="bg1"/>
                </a:solidFill>
                <a:latin typeface="IBM Plex Sans" panose="020B0503050203000203" pitchFamily="34" charset="77"/>
                <a:ea typeface="IBM Plex Sans" panose="020B0503050203000203" pitchFamily="34" charset="0"/>
                <a:cs typeface="IBM Plex Sans" panose="020B0503050203000203" pitchFamily="34" charset="0"/>
              </a:defRPr>
            </a:lvl1pPr>
          </a:lstStyle>
          <a:p>
            <a:pPr marL="0" lvl="0" indent="0" algn="l" rtl="0" eaLnBrk="1" fontAlgn="base" hangingPunct="1">
              <a:lnSpc>
                <a:spcPct val="110000"/>
              </a:lnSpc>
              <a:spcBef>
                <a:spcPts val="1100"/>
              </a:spcBef>
              <a:spcAft>
                <a:spcPct val="0"/>
              </a:spcAft>
              <a:buClr>
                <a:srgbClr val="6D6E70"/>
              </a:buClr>
              <a:buSzPct val="90000"/>
              <a:buFont typeface="Wingdings" pitchFamily="2" charset="2"/>
              <a:buNone/>
            </a:pPr>
            <a:r>
              <a:rPr lang="en-US" dirty="0"/>
              <a:t>Title with </a:t>
            </a:r>
            <a:r>
              <a:rPr lang="en-US" dirty="0" err="1"/>
              <a:t>xlg</a:t>
            </a:r>
            <a:r>
              <a:rPr lang="en-US" dirty="0"/>
              <a:t> text + optional ½ image</a:t>
            </a:r>
          </a:p>
        </p:txBody>
      </p:sp>
      <p:sp>
        <p:nvSpPr>
          <p:cNvPr id="6" name="Text Placeholder"/>
          <p:cNvSpPr>
            <a:spLocks noGrp="1"/>
          </p:cNvSpPr>
          <p:nvPr>
            <p:ph type="body" sz="quarter" idx="12" hasCustomPrompt="1"/>
          </p:nvPr>
        </p:nvSpPr>
        <p:spPr>
          <a:xfrm>
            <a:off x="137160" y="1133856"/>
            <a:ext cx="4206240" cy="3361944"/>
          </a:xfrm>
        </p:spPr>
        <p:txBody>
          <a:bodyPr/>
          <a:lstStyle>
            <a:lvl1pPr>
              <a:lnSpc>
                <a:spcPts val="10200"/>
              </a:lnSpc>
              <a:defRPr sz="9200" b="0" i="0">
                <a:solidFill>
                  <a:schemeClr val="accent1"/>
                </a:solidFill>
                <a:latin typeface="IBM Plex Sans SemiBold" panose="020B0503050203000203" pitchFamily="34" charset="77"/>
              </a:defRPr>
            </a:lvl1pPr>
          </a:lstStyle>
          <a:p>
            <a:pPr lvl="0"/>
            <a:r>
              <a:rPr lang="en-US" dirty="0"/>
              <a:t>100%</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243641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3" y="201168"/>
            <a:ext cx="5562535" cy="1812983"/>
          </a:xfrm>
        </p:spPr>
        <p:txBody>
          <a:bodyPr lIns="0" rIns="0"/>
          <a:lstStyle>
            <a:lvl1pPr>
              <a:defRPr>
                <a:solidFill>
                  <a:schemeClr val="accent1"/>
                </a:solidFill>
              </a:defRPr>
            </a:lvl1pPr>
          </a:lstStyle>
          <a:p>
            <a:r>
              <a:rPr lang="en-US" dirty="0"/>
              <a:t>“Template for a single quote: adjust optional author information to have similar spacing at the end of the quote.”</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6A0F8814-A182-2744-B8B8-F59EC626FF1A}"/>
              </a:ext>
            </a:extLst>
          </p:cNvPr>
          <p:cNvSpPr>
            <a:spLocks noGrp="1"/>
          </p:cNvSpPr>
          <p:nvPr>
            <p:ph type="body" sz="quarter" idx="12" hasCustomPrompt="1"/>
          </p:nvPr>
        </p:nvSpPr>
        <p:spPr>
          <a:xfrm>
            <a:off x="228666" y="2247669"/>
            <a:ext cx="3082925" cy="260007"/>
          </a:xfrm>
        </p:spPr>
        <p:txBody>
          <a:bodyPr/>
          <a:lstStyle>
            <a:lvl1pPr>
              <a:defRPr lang="en-US" sz="1400" dirty="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1pPr>
          </a:lstStyle>
          <a:p>
            <a:pPr marL="0" lvl="0" indent="0" algn="l" defTabSz="685983" rtl="0" eaLnBrk="1" fontAlgn="base" latinLnBrk="0" hangingPunct="1">
              <a:lnSpc>
                <a:spcPct val="120000"/>
              </a:lnSpc>
              <a:spcBef>
                <a:spcPts val="1100"/>
              </a:spcBef>
              <a:spcAft>
                <a:spcPct val="0"/>
              </a:spcAft>
              <a:buClr>
                <a:srgbClr val="6D6E70"/>
              </a:buClr>
              <a:buSzPct val="90000"/>
              <a:buFont typeface="Wingdings" pitchFamily="2" charset="2"/>
              <a:buNone/>
            </a:pPr>
            <a:r>
              <a:rPr lang="en-US" dirty="0"/>
              <a:t>Richard P. Feynman</a:t>
            </a:r>
          </a:p>
        </p:txBody>
      </p:sp>
      <p:sp>
        <p:nvSpPr>
          <p:cNvPr id="8" name="Text Placeholder 6">
            <a:extLst>
              <a:ext uri="{FF2B5EF4-FFF2-40B4-BE49-F238E27FC236}">
                <a16:creationId xmlns:a16="http://schemas.microsoft.com/office/drawing/2014/main" id="{6ABA0E6D-711C-5241-B374-1F5062E00166}"/>
              </a:ext>
            </a:extLst>
          </p:cNvPr>
          <p:cNvSpPr>
            <a:spLocks noGrp="1"/>
          </p:cNvSpPr>
          <p:nvPr>
            <p:ph type="body" sz="quarter" idx="13" hasCustomPrompt="1"/>
          </p:nvPr>
        </p:nvSpPr>
        <p:spPr>
          <a:xfrm>
            <a:off x="247019" y="2591769"/>
            <a:ext cx="3404286" cy="260007"/>
          </a:xfrm>
        </p:spPr>
        <p:txBody>
          <a:bodyPr/>
          <a:lstStyle>
            <a:lvl1pPr>
              <a:defRPr lang="en-US" sz="1400" dirty="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1pPr>
          </a:lstStyle>
          <a:p>
            <a:pPr marL="0" lvl="0" indent="0" algn="l" defTabSz="685983" rtl="0" eaLnBrk="1" fontAlgn="base" latinLnBrk="0" hangingPunct="1">
              <a:lnSpc>
                <a:spcPct val="120000"/>
              </a:lnSpc>
              <a:spcBef>
                <a:spcPts val="1100"/>
              </a:spcBef>
              <a:spcAft>
                <a:spcPct val="0"/>
              </a:spcAft>
              <a:buClr>
                <a:srgbClr val="6D6E70"/>
              </a:buClr>
              <a:buSzPct val="90000"/>
              <a:buFont typeface="Wingdings" pitchFamily="2" charset="2"/>
              <a:buNone/>
            </a:pPr>
            <a:r>
              <a:rPr lang="en-US" sz="1400" i="1" kern="0" dirty="0"/>
              <a:t>Simulating Physics with Computers</a:t>
            </a:r>
            <a:r>
              <a:rPr lang="en-US" sz="1400" i="1" kern="0" dirty="0">
                <a:solidFill>
                  <a:srgbClr val="DCDCDC"/>
                </a:solidFill>
              </a:rPr>
              <a:t>,</a:t>
            </a:r>
            <a:endParaRPr lang="en-US" dirty="0"/>
          </a:p>
        </p:txBody>
      </p:sp>
    </p:spTree>
    <p:extLst>
      <p:ext uri="{BB962C8B-B14F-4D97-AF65-F5344CB8AC3E}">
        <p14:creationId xmlns:p14="http://schemas.microsoft.com/office/powerpoint/2010/main" val="18960679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 full width image ">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804672"/>
          </a:xfrm>
        </p:spPr>
        <p:txBody>
          <a:bodyPr/>
          <a:lstStyle>
            <a:lvl1pPr>
              <a:defRPr lang="en-US" sz="2000" b="0" i="0" dirty="0">
                <a:solidFill>
                  <a:schemeClr val="bg1"/>
                </a:solidFill>
                <a:latin typeface="IBM Plex Sans" panose="020B0503050203000203" pitchFamily="34" charset="77"/>
                <a:ea typeface="IBM Plex Sans" panose="020B0503050203000203" pitchFamily="34" charset="0"/>
                <a:cs typeface="IBM Plex Sans" panose="020B0503050203000203" pitchFamily="34" charset="0"/>
              </a:defRPr>
            </a:lvl1pPr>
          </a:lstStyle>
          <a:p>
            <a:pPr marL="0" lvl="0" indent="0" algn="l" rtl="0" eaLnBrk="1" fontAlgn="base" hangingPunct="1">
              <a:lnSpc>
                <a:spcPct val="110000"/>
              </a:lnSpc>
              <a:spcBef>
                <a:spcPts val="1100"/>
              </a:spcBef>
              <a:spcAft>
                <a:spcPct val="0"/>
              </a:spcAft>
              <a:buClr>
                <a:srgbClr val="6D6E70"/>
              </a:buClr>
              <a:buSzPct val="90000"/>
              <a:buFont typeface="Wingdings" pitchFamily="2" charset="2"/>
              <a:buNone/>
            </a:pPr>
            <a:r>
              <a:rPr lang="en-US" dirty="0"/>
              <a:t>Title + image below</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Picture Placeholder">
            <a:extLst>
              <a:ext uri="{FF2B5EF4-FFF2-40B4-BE49-F238E27FC236}">
                <a16:creationId xmlns:a16="http://schemas.microsoft.com/office/drawing/2014/main" id="{4689A64A-A783-D24D-9765-5E12B636FF62}"/>
              </a:ext>
            </a:extLst>
          </p:cNvPr>
          <p:cNvSpPr>
            <a:spLocks noGrp="1"/>
          </p:cNvSpPr>
          <p:nvPr>
            <p:ph type="pic" sz="quarter" idx="12"/>
          </p:nvPr>
        </p:nvSpPr>
        <p:spPr>
          <a:xfrm>
            <a:off x="0" y="1276350"/>
            <a:ext cx="9144000" cy="3867150"/>
          </a:xfrm>
        </p:spPr>
        <p:txBody>
          <a:bodyPr lIns="91440" tIns="91440" rIns="91440" bIns="91440"/>
          <a:lstStyle/>
          <a:p>
            <a:r>
              <a:rPr lang="en-US" dirty="0"/>
              <a:t>Click icon to add picture</a:t>
            </a:r>
          </a:p>
        </p:txBody>
      </p:sp>
    </p:spTree>
    <p:extLst>
      <p:ext uri="{BB962C8B-B14F-4D97-AF65-F5344CB8AC3E}">
        <p14:creationId xmlns:p14="http://schemas.microsoft.com/office/powerpoint/2010/main" val="20748945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 content righ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4294632"/>
          </a:xfrm>
        </p:spPr>
        <p:txBody>
          <a:bodyPr/>
          <a:lstStyle/>
          <a:p>
            <a:r>
              <a:rPr lang="en-US" dirty="0"/>
              <a:t>Title + content right</a:t>
            </a:r>
          </a:p>
        </p:txBody>
      </p:sp>
      <p:sp>
        <p:nvSpPr>
          <p:cNvPr id="6" name="Text Placeholder"/>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24815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05002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2 columns (1/2 - 1/2)">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1" y="201168"/>
            <a:ext cx="6437623" cy="804672"/>
          </a:xfrm>
        </p:spPr>
        <p:txBody>
          <a:bodyPr/>
          <a:lstStyle>
            <a:lvl1pPr>
              <a:defRPr/>
            </a:lvl1pPr>
          </a:lstStyle>
          <a:p>
            <a:r>
              <a:rPr lang="en-US" dirty="0"/>
              <a:t>Title + 2 columns (½ - ½)</a:t>
            </a:r>
          </a:p>
        </p:txBody>
      </p:sp>
      <p:sp>
        <p:nvSpPr>
          <p:cNvPr id="7" name="Content Placeholder"/>
          <p:cNvSpPr>
            <a:spLocks noGrp="1"/>
          </p:cNvSpPr>
          <p:nvPr>
            <p:ph sz="quarter" idx="13"/>
          </p:nvPr>
        </p:nvSpPr>
        <p:spPr>
          <a:xfrm>
            <a:off x="4773101" y="1216152"/>
            <a:ext cx="4142232" cy="3279648"/>
          </a:xfrm>
        </p:spPr>
        <p:txBody>
          <a:bodyPr/>
          <a:lstStyle>
            <a:lvl1pPr>
              <a:defRPr sz="1400"/>
            </a:lvl1pPr>
          </a:lstStyle>
          <a:p>
            <a:pPr lvl="0"/>
            <a:r>
              <a:rPr lang="en-US" dirty="0"/>
              <a:t>Click to edit Master text styles</a:t>
            </a:r>
          </a:p>
        </p:txBody>
      </p:sp>
      <p:sp>
        <p:nvSpPr>
          <p:cNvPr id="6" name="Text Placeholder"/>
          <p:cNvSpPr>
            <a:spLocks noGrp="1"/>
          </p:cNvSpPr>
          <p:nvPr>
            <p:ph type="body" sz="quarter" idx="12"/>
          </p:nvPr>
        </p:nvSpPr>
        <p:spPr>
          <a:xfrm>
            <a:off x="210064"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454826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2 columns (1/4 - 3/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lvl1pPr>
              <a:defRPr/>
            </a:lvl1pPr>
          </a:lstStyle>
          <a:p>
            <a:r>
              <a:rPr lang="en-US" dirty="0"/>
              <a:t>Title + 2 columns (¼ - ¾)</a:t>
            </a:r>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00972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3 columns (1/4 - 1/2)">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lvl1pPr>
              <a:defRPr/>
            </a:lvl1pPr>
          </a:lstStyle>
          <a:p>
            <a:r>
              <a:rPr lang="en-US" dirty="0"/>
              <a:t>Title + 3 columns (¼ - ¼ - ½) </a:t>
            </a:r>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hasCustomPrompt="1"/>
          </p:nvPr>
        </p:nvSpPr>
        <p:spPr>
          <a:xfrm>
            <a:off x="2505456" y="1243584"/>
            <a:ext cx="1837944" cy="3252216"/>
          </a:xfrm>
        </p:spPr>
        <p:txBody>
          <a:bodyPr/>
          <a:lstStyle/>
          <a:p>
            <a:pPr lvl="0"/>
            <a:r>
              <a:rPr lang="en-US" dirty="0"/>
              <a:t>Optional 2nd </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Content Placeholder">
            <a:extLst>
              <a:ext uri="{FF2B5EF4-FFF2-40B4-BE49-F238E27FC236}">
                <a16:creationId xmlns:a16="http://schemas.microsoft.com/office/drawing/2014/main" id="{28498EF9-40E8-9442-BA1B-A45C4AF83CB5}"/>
              </a:ext>
            </a:extLst>
          </p:cNvPr>
          <p:cNvSpPr>
            <a:spLocks noGrp="1"/>
          </p:cNvSpPr>
          <p:nvPr>
            <p:ph sz="quarter" idx="14"/>
          </p:nvPr>
        </p:nvSpPr>
        <p:spPr>
          <a:xfrm>
            <a:off x="4773101" y="1216152"/>
            <a:ext cx="4142232" cy="3279648"/>
          </a:xfrm>
        </p:spPr>
        <p:txBody>
          <a:bodyPr/>
          <a:lstStyle>
            <a:lvl1pPr>
              <a:defRPr sz="1400"/>
            </a:lvl1pPr>
          </a:lstStyle>
          <a:p>
            <a:pPr lvl="0"/>
            <a:r>
              <a:rPr lang="en-US" dirty="0"/>
              <a:t>Click to edit Master text styles</a:t>
            </a:r>
          </a:p>
        </p:txBody>
      </p:sp>
    </p:spTree>
    <p:extLst>
      <p:ext uri="{BB962C8B-B14F-4D97-AF65-F5344CB8AC3E}">
        <p14:creationId xmlns:p14="http://schemas.microsoft.com/office/powerpoint/2010/main" val="251527843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4 columns (1/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p>
            <a:r>
              <a:rPr lang="en-US" dirty="0"/>
              <a:t>Title + 4 columns (¼)</a:t>
            </a:r>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hasCustomPrompt="1"/>
          </p:nvPr>
        </p:nvSpPr>
        <p:spPr>
          <a:xfrm>
            <a:off x="2505456" y="1243584"/>
            <a:ext cx="1837944" cy="3252216"/>
          </a:xfrm>
        </p:spPr>
        <p:txBody>
          <a:bodyPr/>
          <a:lstStyle/>
          <a:p>
            <a:pPr lvl="0"/>
            <a:r>
              <a:rPr lang="en-US" dirty="0"/>
              <a:t>Optional 2nd </a:t>
            </a:r>
          </a:p>
        </p:txBody>
      </p:sp>
      <p:sp>
        <p:nvSpPr>
          <p:cNvPr id="10" name="Text Placeholder 3"/>
          <p:cNvSpPr>
            <a:spLocks noGrp="1"/>
          </p:cNvSpPr>
          <p:nvPr>
            <p:ph type="body" sz="quarter" idx="14" hasCustomPrompt="1"/>
          </p:nvPr>
        </p:nvSpPr>
        <p:spPr>
          <a:xfrm>
            <a:off x="4791456" y="1243584"/>
            <a:ext cx="1837944" cy="3252216"/>
          </a:xfrm>
        </p:spPr>
        <p:txBody>
          <a:bodyPr/>
          <a:lstStyle/>
          <a:p>
            <a:pPr lvl="0"/>
            <a:r>
              <a:rPr lang="en-US" dirty="0"/>
              <a:t>Optional 3rd</a:t>
            </a:r>
          </a:p>
        </p:txBody>
      </p:sp>
      <p:sp>
        <p:nvSpPr>
          <p:cNvPr id="12" name="Text Placeholder 4"/>
          <p:cNvSpPr>
            <a:spLocks noGrp="1"/>
          </p:cNvSpPr>
          <p:nvPr>
            <p:ph type="body" sz="quarter" idx="15" hasCustomPrompt="1"/>
          </p:nvPr>
        </p:nvSpPr>
        <p:spPr>
          <a:xfrm>
            <a:off x="7077456" y="1243584"/>
            <a:ext cx="1837944" cy="3252216"/>
          </a:xfrm>
        </p:spPr>
        <p:txBody>
          <a:bodyPr/>
          <a:lstStyle/>
          <a:p>
            <a:pPr lvl="0"/>
            <a:r>
              <a:rPr lang="en-US" dirty="0"/>
              <a:t>Optional 4th</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560348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4 columns (with number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8691372" cy="804672"/>
          </a:xfrm>
        </p:spPr>
        <p:txBody>
          <a:bodyPr/>
          <a:lstStyle/>
          <a:p>
            <a:r>
              <a:rPr lang="en-US" dirty="0"/>
              <a:t>Title + 4 columns (¼) with number or pictogram space</a:t>
            </a:r>
          </a:p>
        </p:txBody>
      </p:sp>
      <p:sp>
        <p:nvSpPr>
          <p:cNvPr id="6" name="Text Placeholder 1"/>
          <p:cNvSpPr>
            <a:spLocks noGrp="1"/>
          </p:cNvSpPr>
          <p:nvPr>
            <p:ph type="body" sz="quarter" idx="12"/>
          </p:nvPr>
        </p:nvSpPr>
        <p:spPr>
          <a:xfrm>
            <a:off x="219456" y="1939773"/>
            <a:ext cx="1837944" cy="238489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hasCustomPrompt="1"/>
          </p:nvPr>
        </p:nvSpPr>
        <p:spPr>
          <a:xfrm>
            <a:off x="2500884" y="1930400"/>
            <a:ext cx="1837944" cy="2384899"/>
          </a:xfrm>
        </p:spPr>
        <p:txBody>
          <a:bodyPr/>
          <a:lstStyle/>
          <a:p>
            <a:pPr lvl="0"/>
            <a:r>
              <a:rPr lang="en-US" dirty="0"/>
              <a:t>Optional 2nd </a:t>
            </a:r>
          </a:p>
        </p:txBody>
      </p:sp>
      <p:sp>
        <p:nvSpPr>
          <p:cNvPr id="10" name="Text Placeholder 3"/>
          <p:cNvSpPr>
            <a:spLocks noGrp="1"/>
          </p:cNvSpPr>
          <p:nvPr>
            <p:ph type="body" sz="quarter" idx="14" hasCustomPrompt="1"/>
          </p:nvPr>
        </p:nvSpPr>
        <p:spPr>
          <a:xfrm>
            <a:off x="4782312" y="1947503"/>
            <a:ext cx="1837944" cy="2384900"/>
          </a:xfrm>
        </p:spPr>
        <p:txBody>
          <a:bodyPr/>
          <a:lstStyle/>
          <a:p>
            <a:pPr lvl="0"/>
            <a:r>
              <a:rPr lang="en-US" dirty="0"/>
              <a:t>Optional 3rd</a:t>
            </a:r>
          </a:p>
        </p:txBody>
      </p:sp>
      <p:sp>
        <p:nvSpPr>
          <p:cNvPr id="12" name="Text Placeholder 4"/>
          <p:cNvSpPr>
            <a:spLocks noGrp="1"/>
          </p:cNvSpPr>
          <p:nvPr>
            <p:ph type="body" sz="quarter" idx="15" hasCustomPrompt="1"/>
          </p:nvPr>
        </p:nvSpPr>
        <p:spPr>
          <a:xfrm>
            <a:off x="7063740" y="1930399"/>
            <a:ext cx="1837944" cy="2384900"/>
          </a:xfrm>
        </p:spPr>
        <p:txBody>
          <a:bodyPr/>
          <a:lstStyle/>
          <a:p>
            <a:pPr lvl="0"/>
            <a:r>
              <a:rPr lang="en-US" dirty="0"/>
              <a:t>Optional 4th</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1">
            <a:extLst>
              <a:ext uri="{FF2B5EF4-FFF2-40B4-BE49-F238E27FC236}">
                <a16:creationId xmlns:a16="http://schemas.microsoft.com/office/drawing/2014/main" id="{98802FAD-6C13-8842-9D68-EBEF9892F4CA}"/>
              </a:ext>
            </a:extLst>
          </p:cNvPr>
          <p:cNvSpPr>
            <a:spLocks noGrp="1"/>
          </p:cNvSpPr>
          <p:nvPr>
            <p:ph type="body" sz="quarter" idx="16" hasCustomPrompt="1"/>
          </p:nvPr>
        </p:nvSpPr>
        <p:spPr>
          <a:xfrm>
            <a:off x="228666" y="1289050"/>
            <a:ext cx="763296" cy="460715"/>
          </a:xfrm>
        </p:spPr>
        <p:txBody>
          <a:bodyPr/>
          <a:lstStyle>
            <a:lvl1pPr>
              <a:defRPr sz="2800" b="1">
                <a:solidFill>
                  <a:schemeClr val="accent2"/>
                </a:solidFill>
              </a:defRPr>
            </a:lvl1pPr>
          </a:lstStyle>
          <a:p>
            <a:pPr lvl="0"/>
            <a:r>
              <a:rPr lang="en-US" dirty="0"/>
              <a:t>1.</a:t>
            </a:r>
          </a:p>
        </p:txBody>
      </p:sp>
      <p:sp>
        <p:nvSpPr>
          <p:cNvPr id="11" name="Text Placeholder 1">
            <a:extLst>
              <a:ext uri="{FF2B5EF4-FFF2-40B4-BE49-F238E27FC236}">
                <a16:creationId xmlns:a16="http://schemas.microsoft.com/office/drawing/2014/main" id="{432D1B43-E0F6-4246-9ED3-5AF9DAAA1D0C}"/>
              </a:ext>
            </a:extLst>
          </p:cNvPr>
          <p:cNvSpPr>
            <a:spLocks noGrp="1"/>
          </p:cNvSpPr>
          <p:nvPr>
            <p:ph type="body" sz="quarter" idx="17" hasCustomPrompt="1"/>
          </p:nvPr>
        </p:nvSpPr>
        <p:spPr>
          <a:xfrm>
            <a:off x="2514666" y="1303009"/>
            <a:ext cx="763296" cy="460715"/>
          </a:xfrm>
        </p:spPr>
        <p:txBody>
          <a:bodyPr/>
          <a:lstStyle>
            <a:lvl1pPr>
              <a:defRPr sz="2800" b="1">
                <a:solidFill>
                  <a:schemeClr val="accent2"/>
                </a:solidFill>
              </a:defRPr>
            </a:lvl1pPr>
          </a:lstStyle>
          <a:p>
            <a:pPr lvl="0"/>
            <a:r>
              <a:rPr lang="en-US" dirty="0"/>
              <a:t>2.</a:t>
            </a:r>
          </a:p>
        </p:txBody>
      </p:sp>
      <p:sp>
        <p:nvSpPr>
          <p:cNvPr id="13" name="Text Placeholder 1">
            <a:extLst>
              <a:ext uri="{FF2B5EF4-FFF2-40B4-BE49-F238E27FC236}">
                <a16:creationId xmlns:a16="http://schemas.microsoft.com/office/drawing/2014/main" id="{AAC37EE1-F1D4-9045-9E89-26832C0CF036}"/>
              </a:ext>
            </a:extLst>
          </p:cNvPr>
          <p:cNvSpPr>
            <a:spLocks noGrp="1"/>
          </p:cNvSpPr>
          <p:nvPr>
            <p:ph type="body" sz="quarter" idx="18" hasCustomPrompt="1"/>
          </p:nvPr>
        </p:nvSpPr>
        <p:spPr>
          <a:xfrm>
            <a:off x="4800666" y="1303008"/>
            <a:ext cx="763296" cy="460715"/>
          </a:xfrm>
        </p:spPr>
        <p:txBody>
          <a:bodyPr/>
          <a:lstStyle>
            <a:lvl1pPr>
              <a:defRPr sz="2800" b="1">
                <a:solidFill>
                  <a:schemeClr val="accent2"/>
                </a:solidFill>
              </a:defRPr>
            </a:lvl1pPr>
          </a:lstStyle>
          <a:p>
            <a:pPr lvl="0"/>
            <a:r>
              <a:rPr lang="en-US" dirty="0"/>
              <a:t>3.</a:t>
            </a:r>
          </a:p>
        </p:txBody>
      </p:sp>
      <p:sp>
        <p:nvSpPr>
          <p:cNvPr id="14" name="Text Placeholder 1">
            <a:extLst>
              <a:ext uri="{FF2B5EF4-FFF2-40B4-BE49-F238E27FC236}">
                <a16:creationId xmlns:a16="http://schemas.microsoft.com/office/drawing/2014/main" id="{28AA39A6-3821-7B4E-BC00-3420DFF4E176}"/>
              </a:ext>
            </a:extLst>
          </p:cNvPr>
          <p:cNvSpPr>
            <a:spLocks noGrp="1"/>
          </p:cNvSpPr>
          <p:nvPr>
            <p:ph type="body" sz="quarter" idx="19" hasCustomPrompt="1"/>
          </p:nvPr>
        </p:nvSpPr>
        <p:spPr>
          <a:xfrm>
            <a:off x="7066788" y="1285916"/>
            <a:ext cx="763296" cy="460715"/>
          </a:xfrm>
        </p:spPr>
        <p:txBody>
          <a:bodyPr/>
          <a:lstStyle>
            <a:lvl1pPr>
              <a:defRPr sz="2800" b="1">
                <a:solidFill>
                  <a:schemeClr val="accent2"/>
                </a:solidFill>
              </a:defRPr>
            </a:lvl1pPr>
          </a:lstStyle>
          <a:p>
            <a:pPr lvl="0"/>
            <a:r>
              <a:rPr lang="en-US" dirty="0"/>
              <a:t>4.</a:t>
            </a:r>
          </a:p>
        </p:txBody>
      </p:sp>
    </p:spTree>
    <p:extLst>
      <p:ext uri="{BB962C8B-B14F-4D97-AF65-F5344CB8AC3E}">
        <p14:creationId xmlns:p14="http://schemas.microsoft.com/office/powerpoint/2010/main" val="80499533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1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804672"/>
          </a:xfrm>
        </p:spPr>
        <p:txBody>
          <a:bodyPr/>
          <a:lstStyle/>
          <a:p>
            <a:r>
              <a:rPr lang="en-US" dirty="0"/>
              <a:t>Title + 1 column + full bleed image </a:t>
            </a:r>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723696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2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804672"/>
          </a:xfrm>
        </p:spPr>
        <p:txBody>
          <a:bodyPr/>
          <a:lstStyle/>
          <a:p>
            <a:r>
              <a:rPr lang="en-US" dirty="0"/>
              <a:t>Title + 2 column + full bleed image </a:t>
            </a:r>
          </a:p>
        </p:txBody>
      </p:sp>
      <p:sp>
        <p:nvSpPr>
          <p:cNvPr id="8" name="Text Placeholder"/>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EC9C8F96-A998-F94E-8120-3302C05305BD}"/>
              </a:ext>
            </a:extLst>
          </p:cNvPr>
          <p:cNvSpPr>
            <a:spLocks noGrp="1"/>
          </p:cNvSpPr>
          <p:nvPr>
            <p:ph type="body" sz="quarter" idx="15"/>
          </p:nvPr>
        </p:nvSpPr>
        <p:spPr>
          <a:xfrm>
            <a:off x="2514600" y="1243584"/>
            <a:ext cx="1847850" cy="3252216"/>
          </a:xfrm>
        </p:spPr>
        <p:txBody>
          <a:bodyPr/>
          <a:lstStyle>
            <a:lvl1pPr algn="l" rtl="0" eaLnBrk="1" fontAlgn="base" hangingPunct="1">
              <a:lnSpc>
                <a:spcPct val="120000"/>
              </a:lnSpc>
              <a:spcBef>
                <a:spcPts val="1100"/>
              </a:spcBef>
              <a:spcAft>
                <a:spcPct val="0"/>
              </a:spcAft>
              <a:defRPr lang="en-US" sz="1400" dirty="0" smtClean="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120000"/>
              </a:lnSpc>
              <a:spcBef>
                <a:spcPts val="1100"/>
              </a:spcBef>
              <a:spcAft>
                <a:spcPct val="0"/>
              </a:spcAft>
              <a:defRPr lang="en-US" sz="1400" dirty="0" smtClean="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2pPr>
            <a:lvl3pPr algn="l" rtl="0" eaLnBrk="1" fontAlgn="base" hangingPunct="1">
              <a:lnSpc>
                <a:spcPct val="120000"/>
              </a:lnSpc>
              <a:spcBef>
                <a:spcPts val="1100"/>
              </a:spcBef>
              <a:spcAft>
                <a:spcPct val="0"/>
              </a:spcAft>
              <a:defRPr lang="en-US" sz="1400" dirty="0" smtClean="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3pPr>
            <a:lvl4pPr algn="l" rtl="0" eaLnBrk="1" fontAlgn="base" hangingPunct="1">
              <a:lnSpc>
                <a:spcPct val="120000"/>
              </a:lnSpc>
              <a:spcBef>
                <a:spcPts val="1100"/>
              </a:spcBef>
              <a:spcAft>
                <a:spcPct val="0"/>
              </a:spcAft>
              <a:defRPr lang="en-US" sz="1400" dirty="0" smtClean="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4pPr>
            <a:lvl5pPr algn="l" rtl="0" eaLnBrk="1" fontAlgn="base" hangingPunct="1">
              <a:lnSpc>
                <a:spcPct val="120000"/>
              </a:lnSpc>
              <a:spcBef>
                <a:spcPts val="1100"/>
              </a:spcBef>
              <a:spcAft>
                <a:spcPct val="0"/>
              </a:spcAft>
              <a:defRPr lang="en-US" sz="1400" dirty="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21320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 title + 3/4 image/content">
    <p:spTree>
      <p:nvGrpSpPr>
        <p:cNvPr id="1" name=""/>
        <p:cNvGrpSpPr/>
        <p:nvPr/>
      </p:nvGrpSpPr>
      <p:grpSpPr>
        <a:xfrm>
          <a:off x="0" y="0"/>
          <a:ext cx="0" cy="0"/>
          <a:chOff x="0" y="0"/>
          <a:chExt cx="0" cy="0"/>
        </a:xfrm>
      </p:grpSpPr>
      <p:sp>
        <p:nvSpPr>
          <p:cNvPr id="6" name="Text Placeholder 1"/>
          <p:cNvSpPr>
            <a:spLocks noGrp="1"/>
          </p:cNvSpPr>
          <p:nvPr>
            <p:ph type="body" sz="quarter" idx="12" hasCustomPrompt="1"/>
          </p:nvPr>
        </p:nvSpPr>
        <p:spPr>
          <a:xfrm>
            <a:off x="219456" y="188913"/>
            <a:ext cx="1837944" cy="3252216"/>
          </a:xfrm>
        </p:spPr>
        <p:txBody>
          <a:bodyPr/>
          <a:lstStyle>
            <a:lvl1pPr>
              <a:defRPr lang="en-US" sz="1400" dirty="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pPr marL="0" lvl="0" indent="0" algn="l" rtl="0" eaLnBrk="1" fontAlgn="base" hangingPunct="1">
              <a:lnSpc>
                <a:spcPct val="120000"/>
              </a:lnSpc>
              <a:spcBef>
                <a:spcPts val="1100"/>
              </a:spcBef>
              <a:spcAft>
                <a:spcPct val="0"/>
              </a:spcAft>
              <a:buClr>
                <a:srgbClr val="6D6E70"/>
              </a:buClr>
              <a:buSzPct val="90000"/>
              <a:buFont typeface="Wingdings" pitchFamily="2" charset="2"/>
              <a:buNone/>
            </a:pPr>
            <a:r>
              <a:rPr lang="en-US" dirty="0"/>
              <a:t>Small title, image or content on right  </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2514600" y="188912"/>
            <a:ext cx="6400800" cy="43068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11570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eft panel title + 4 column">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3" y="201168"/>
            <a:ext cx="1865622" cy="963489"/>
          </a:xfrm>
        </p:spPr>
        <p:txBody>
          <a:bodyPr/>
          <a:lstStyle>
            <a:lvl1pPr>
              <a:lnSpc>
                <a:spcPts val="3600"/>
              </a:lnSpc>
              <a:defRPr lang="en-US" sz="2000" b="0" i="0" dirty="0">
                <a:solidFill>
                  <a:schemeClr val="bg1"/>
                </a:solidFill>
                <a:latin typeface="IBM Plex Sans" panose="020B0503050203000203" pitchFamily="34" charset="77"/>
                <a:ea typeface="IBM Plex Sans" panose="020B0503050203000203" pitchFamily="34" charset="0"/>
                <a:cs typeface="IBM Plex Sans" panose="020B0503050203000203" pitchFamily="34" charset="0"/>
              </a:defRPr>
            </a:lvl1pPr>
          </a:lstStyle>
          <a:p>
            <a:pPr marL="0" lvl="0" indent="0" algn="l" rtl="0" eaLnBrk="1" fontAlgn="base" hangingPunct="1">
              <a:lnSpc>
                <a:spcPct val="110000"/>
              </a:lnSpc>
              <a:spcBef>
                <a:spcPts val="1100"/>
              </a:spcBef>
              <a:spcAft>
                <a:spcPct val="0"/>
              </a:spcAft>
              <a:buClr>
                <a:srgbClr val="6D6E70"/>
              </a:buClr>
              <a:buSzPct val="90000"/>
              <a:buFont typeface="Wingdings" pitchFamily="2" charset="2"/>
              <a:buNone/>
            </a:pPr>
            <a:r>
              <a:rPr lang="en-US" dirty="0"/>
              <a:t>Left panel title + description</a:t>
            </a:r>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2304535" y="0"/>
            <a:ext cx="6839465"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2510028" y="1289050"/>
            <a:ext cx="1833373" cy="3206750"/>
          </a:xfrm>
        </p:spPr>
        <p:txBody>
          <a:bodyPr/>
          <a:lstStyle>
            <a:lvl1pPr>
              <a:defRPr b="0" i="0">
                <a:solidFill>
                  <a:schemeClr val="bg2"/>
                </a:solidFill>
                <a:latin typeface="IBM Plex Sans" panose="020B0503050203000203" pitchFamily="34" charset="77"/>
              </a:defRPr>
            </a:lvl1pPr>
            <a:lvl2pPr>
              <a:buClr>
                <a:schemeClr val="tx1"/>
              </a:buClr>
              <a:defRPr b="0" i="0">
                <a:solidFill>
                  <a:schemeClr val="bg2"/>
                </a:solidFill>
                <a:latin typeface="IBM Plex Sans" panose="020B0503050203000203" pitchFamily="34" charset="77"/>
              </a:defRPr>
            </a:lvl2pPr>
            <a:lvl3pPr>
              <a:buClr>
                <a:schemeClr val="tx1"/>
              </a:buClr>
              <a:defRPr b="0" i="0">
                <a:solidFill>
                  <a:schemeClr val="bg2"/>
                </a:solidFill>
                <a:latin typeface="IBM Plex Sans" panose="020B0503050203000203" pitchFamily="34" charset="77"/>
              </a:defRPr>
            </a:lvl3pPr>
            <a:lvl4pPr>
              <a:buClr>
                <a:schemeClr val="tx1"/>
              </a:buClr>
              <a:defRPr b="0" i="0">
                <a:solidFill>
                  <a:schemeClr val="bg2"/>
                </a:solidFill>
                <a:latin typeface="IBM Plex Sans" panose="020B0503050203000203" pitchFamily="34" charset="77"/>
              </a:defRPr>
            </a:lvl4pPr>
            <a:lvl5pPr>
              <a:buClr>
                <a:schemeClr val="tx1"/>
              </a:buClr>
              <a:defRPr b="0" i="0">
                <a:solidFill>
                  <a:schemeClr val="bg2"/>
                </a:solidFill>
                <a:latin typeface="IBM Plex Sans" panose="020B0503050203000203" pitchFamily="34"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09518936-1D08-9043-B2AA-2EFE798C427E}"/>
              </a:ext>
            </a:extLst>
          </p:cNvPr>
          <p:cNvSpPr>
            <a:spLocks noGrp="1"/>
          </p:cNvSpPr>
          <p:nvPr>
            <p:ph type="body" sz="quarter" idx="13"/>
          </p:nvPr>
        </p:nvSpPr>
        <p:spPr>
          <a:xfrm>
            <a:off x="219779" y="1300734"/>
            <a:ext cx="1865621" cy="1047750"/>
          </a:xfrm>
        </p:spPr>
        <p:txBody>
          <a:bodyPr/>
          <a:lstStyle/>
          <a:p>
            <a:pPr lvl="0"/>
            <a:r>
              <a:rPr lang="en-US" dirty="0"/>
              <a:t>Click to edit Master text styles</a:t>
            </a:r>
          </a:p>
        </p:txBody>
      </p:sp>
      <p:sp>
        <p:nvSpPr>
          <p:cNvPr id="10" name="Text Placeholder">
            <a:extLst>
              <a:ext uri="{FF2B5EF4-FFF2-40B4-BE49-F238E27FC236}">
                <a16:creationId xmlns:a16="http://schemas.microsoft.com/office/drawing/2014/main" id="{0E9A48A1-C4A9-1F41-B241-8E09A720A9E7}"/>
              </a:ext>
            </a:extLst>
          </p:cNvPr>
          <p:cNvSpPr>
            <a:spLocks noGrp="1"/>
          </p:cNvSpPr>
          <p:nvPr>
            <p:ph type="body" sz="quarter" idx="14" hasCustomPrompt="1"/>
          </p:nvPr>
        </p:nvSpPr>
        <p:spPr>
          <a:xfrm>
            <a:off x="4800601" y="1300734"/>
            <a:ext cx="1833373" cy="3195066"/>
          </a:xfrm>
        </p:spPr>
        <p:txBody>
          <a:bodyPr/>
          <a:lstStyle>
            <a:lvl1pPr>
              <a:lnSpc>
                <a:spcPct val="130000"/>
              </a:lnSpc>
              <a:defRPr sz="1100" b="0" i="0">
                <a:solidFill>
                  <a:schemeClr val="bg2"/>
                </a:solidFill>
                <a:latin typeface="IBM Plex Sans" panose="020B0503050203000203" pitchFamily="34" charset="77"/>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lvl="0"/>
            <a:r>
              <a:rPr lang="en-US" dirty="0"/>
              <a:t>Optional styling for small body copy (11px)</a:t>
            </a:r>
          </a:p>
        </p:txBody>
      </p:sp>
      <p:sp>
        <p:nvSpPr>
          <p:cNvPr id="11" name="Text Placeholder">
            <a:extLst>
              <a:ext uri="{FF2B5EF4-FFF2-40B4-BE49-F238E27FC236}">
                <a16:creationId xmlns:a16="http://schemas.microsoft.com/office/drawing/2014/main" id="{6C43629F-166D-4548-8325-016D207D1220}"/>
              </a:ext>
            </a:extLst>
          </p:cNvPr>
          <p:cNvSpPr>
            <a:spLocks noGrp="1"/>
          </p:cNvSpPr>
          <p:nvPr>
            <p:ph type="body" sz="quarter" idx="15" hasCustomPrompt="1"/>
          </p:nvPr>
        </p:nvSpPr>
        <p:spPr>
          <a:xfrm>
            <a:off x="7081960" y="1300733"/>
            <a:ext cx="1833373" cy="3182811"/>
          </a:xfrm>
        </p:spPr>
        <p:txBody>
          <a:bodyPr/>
          <a:lstStyle>
            <a:lvl1pPr>
              <a:lnSpc>
                <a:spcPct val="110000"/>
              </a:lnSpc>
              <a:defRPr lang="en-US" sz="1400" dirty="0">
                <a:solidFill>
                  <a:schemeClr val="accent1"/>
                </a:solidFill>
                <a:latin typeface="IBM Plex Sans" panose="020B0503050203000203" pitchFamily="34" charset="0"/>
                <a:ea typeface="IBM Plex Sans" panose="020B0503050203000203" pitchFamily="34" charset="0"/>
                <a:cs typeface="IBM Plex Sans" panose="020B0503050203000203" pitchFamily="34" charset="0"/>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marL="0" lvl="0" indent="0" algn="l" rtl="0" eaLnBrk="1" fontAlgn="base" hangingPunct="1">
              <a:lnSpc>
                <a:spcPct val="120000"/>
              </a:lnSpc>
              <a:spcBef>
                <a:spcPts val="1100"/>
              </a:spcBef>
              <a:spcAft>
                <a:spcPct val="0"/>
              </a:spcAft>
              <a:buClr>
                <a:srgbClr val="6D6E70"/>
              </a:buClr>
              <a:buSzPct val="90000"/>
              <a:buFont typeface="Wingdings" pitchFamily="2" charset="2"/>
              <a:buNone/>
            </a:pPr>
            <a:r>
              <a:rPr lang="en-US" dirty="0"/>
              <a:t>Optional text styling for quotes or callouts (20px or 14px depending on length)</a:t>
            </a:r>
          </a:p>
        </p:txBody>
      </p:sp>
    </p:spTree>
    <p:extLst>
      <p:ext uri="{BB962C8B-B14F-4D97-AF65-F5344CB8AC3E}">
        <p14:creationId xmlns:p14="http://schemas.microsoft.com/office/powerpoint/2010/main" val="21967296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eft panel title + image">
    <p:bg>
      <p:bgPr>
        <a:solidFill>
          <a:schemeClr val="tx2"/>
        </a:solidFill>
        <a:effectLst/>
      </p:bgPr>
    </p:bg>
    <p:spTree>
      <p:nvGrpSpPr>
        <p:cNvPr id="1" name=""/>
        <p:cNvGrpSpPr/>
        <p:nvPr/>
      </p:nvGrpSpPr>
      <p:grpSpPr>
        <a:xfrm>
          <a:off x="0" y="0"/>
          <a:ext cx="0" cy="0"/>
          <a:chOff x="0" y="0"/>
          <a:chExt cx="0" cy="0"/>
        </a:xfrm>
      </p:grpSpPr>
      <p:sp>
        <p:nvSpPr>
          <p:cNvPr id="11" name="Cool gray 10 rectangle">
            <a:extLst>
              <a:ext uri="{FF2B5EF4-FFF2-40B4-BE49-F238E27FC236}">
                <a16:creationId xmlns:a16="http://schemas.microsoft.com/office/drawing/2014/main" id="{AC7071F7-7B2A-D945-9E7A-B87CA754F3F3}"/>
              </a:ext>
              <a:ext uri="{C183D7F6-B498-43B3-948B-1728B52AA6E4}">
                <adec:decorative xmlns:adec="http://schemas.microsoft.com/office/drawing/2017/decorative" val="1"/>
              </a:ext>
            </a:extLst>
          </p:cNvPr>
          <p:cNvSpPr/>
          <p:nvPr userDrawn="1"/>
        </p:nvSpPr>
        <p:spPr>
          <a:xfrm>
            <a:off x="2304535" y="0"/>
            <a:ext cx="6839465"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9" name="Picture Placeholder"/>
          <p:cNvSpPr>
            <a:spLocks noGrp="1"/>
          </p:cNvSpPr>
          <p:nvPr>
            <p:ph type="pic" sz="quarter" idx="14"/>
          </p:nvPr>
        </p:nvSpPr>
        <p:spPr>
          <a:xfrm>
            <a:off x="2286000" y="0"/>
            <a:ext cx="6858000" cy="5148072"/>
          </a:xfrm>
          <a:solidFill>
            <a:schemeClr val="tx1"/>
          </a:solidFill>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6" y="201613"/>
            <a:ext cx="4143375" cy="4294187"/>
          </a:xfrm>
        </p:spPr>
        <p:txBody>
          <a:bodyPr/>
          <a:lstStyle/>
          <a:p>
            <a:r>
              <a:rPr lang="en-US"/>
              <a:t>Click to edit Master title style</a:t>
            </a:r>
            <a:endParaRPr lang="en-US" dirty="0"/>
          </a:p>
        </p:txBody>
      </p:sp>
      <p:sp>
        <p:nvSpPr>
          <p:cNvPr id="10" name="Text Placeholder 8">
            <a:extLst>
              <a:ext uri="{FF2B5EF4-FFF2-40B4-BE49-F238E27FC236}">
                <a16:creationId xmlns:a16="http://schemas.microsoft.com/office/drawing/2014/main" id="{B0115AB1-27C3-AC4D-A425-B7DF70409763}"/>
              </a:ext>
            </a:extLst>
          </p:cNvPr>
          <p:cNvSpPr>
            <a:spLocks noGrp="1"/>
          </p:cNvSpPr>
          <p:nvPr>
            <p:ph type="body" sz="quarter" idx="13"/>
          </p:nvPr>
        </p:nvSpPr>
        <p:spPr>
          <a:xfrm>
            <a:off x="219779" y="1300734"/>
            <a:ext cx="1865621" cy="1047750"/>
          </a:xfrm>
        </p:spPr>
        <p:txBody>
          <a:bodyPr/>
          <a:lstStyle>
            <a:lvl1pPr>
              <a:defRPr>
                <a:solidFill>
                  <a:schemeClr val="bg2"/>
                </a:solidFill>
              </a:defRPr>
            </a:lvl1pPr>
          </a:lstStyle>
          <a:p>
            <a:pPr lvl="0"/>
            <a:r>
              <a:rPr lang="en-US" dirty="0"/>
              <a:t>Click to edit Master text styles</a:t>
            </a:r>
          </a:p>
        </p:txBody>
      </p:sp>
      <p:sp>
        <p:nvSpPr>
          <p:cNvPr id="12" name="Text Placeholder 8">
            <a:extLst>
              <a:ext uri="{FF2B5EF4-FFF2-40B4-BE49-F238E27FC236}">
                <a16:creationId xmlns:a16="http://schemas.microsoft.com/office/drawing/2014/main" id="{0FCF3F11-D5C2-4840-B6AA-0826FA672623}"/>
              </a:ext>
            </a:extLst>
          </p:cNvPr>
          <p:cNvSpPr>
            <a:spLocks noGrp="1"/>
          </p:cNvSpPr>
          <p:nvPr>
            <p:ph type="body" sz="quarter" idx="15" hasCustomPrompt="1"/>
          </p:nvPr>
        </p:nvSpPr>
        <p:spPr>
          <a:xfrm>
            <a:off x="219779" y="4327588"/>
            <a:ext cx="1865621" cy="166688"/>
          </a:xfrm>
        </p:spPr>
        <p:txBody>
          <a:bodyPr/>
          <a:lstStyle>
            <a:lvl1pPr>
              <a:defRPr lang="en-US" sz="1000" b="0" i="1" dirty="0">
                <a:solidFill>
                  <a:schemeClr val="tx2"/>
                </a:solidFill>
                <a:latin typeface="IBM Plex Sans" panose="020B0503050203000203" pitchFamily="34" charset="77"/>
                <a:ea typeface="IBM Plex Sans" panose="020B0503050203000203" pitchFamily="34" charset="0"/>
                <a:cs typeface="IBM Plex Sans" panose="020B0503050203000203" pitchFamily="34" charset="0"/>
              </a:defRPr>
            </a:lvl1pPr>
          </a:lstStyle>
          <a:p>
            <a:pPr marL="0" lvl="0" indent="0" algn="l" rtl="0" eaLnBrk="1" fontAlgn="base" hangingPunct="1">
              <a:lnSpc>
                <a:spcPct val="120000"/>
              </a:lnSpc>
              <a:spcBef>
                <a:spcPts val="1100"/>
              </a:spcBef>
              <a:spcAft>
                <a:spcPct val="0"/>
              </a:spcAft>
              <a:buClr>
                <a:srgbClr val="6D6E70"/>
              </a:buClr>
              <a:buSzPct val="90000"/>
              <a:buFont typeface="Wingdings" pitchFamily="2" charset="2"/>
              <a:buNone/>
            </a:pPr>
            <a:r>
              <a:rPr lang="en-US" dirty="0"/>
              <a:t>Optional image caption styling</a:t>
            </a:r>
          </a:p>
        </p:txBody>
      </p:sp>
      <p:sp>
        <p:nvSpPr>
          <p:cNvPr id="5" name="Text Placeholder 4">
            <a:extLst>
              <a:ext uri="{FF2B5EF4-FFF2-40B4-BE49-F238E27FC236}">
                <a16:creationId xmlns:a16="http://schemas.microsoft.com/office/drawing/2014/main" id="{625F6017-589F-A44C-B3F9-522245992D8A}"/>
              </a:ext>
            </a:extLst>
          </p:cNvPr>
          <p:cNvSpPr>
            <a:spLocks noGrp="1"/>
          </p:cNvSpPr>
          <p:nvPr>
            <p:ph type="body" sz="quarter" idx="16" hasCustomPrompt="1"/>
          </p:nvPr>
        </p:nvSpPr>
        <p:spPr>
          <a:xfrm>
            <a:off x="219779" y="191559"/>
            <a:ext cx="1865621" cy="1033462"/>
          </a:xfrm>
        </p:spPr>
        <p:txBody>
          <a:bodyPr/>
          <a:lstStyle>
            <a:lvl1pPr>
              <a:defRPr lang="en-US" sz="2000" b="0" i="0" dirty="0">
                <a:solidFill>
                  <a:schemeClr val="bg1"/>
                </a:solidFill>
                <a:latin typeface="IBM Plex Sans" panose="020B0503050203000203" pitchFamily="34" charset="77"/>
                <a:ea typeface="IBM Plex Sans" panose="020B0503050203000203" pitchFamily="34" charset="0"/>
                <a:cs typeface="IBM Plex Sans" panose="020B0503050203000203" pitchFamily="34" charset="0"/>
              </a:defRPr>
            </a:lvl1pPr>
          </a:lstStyle>
          <a:p>
            <a:pPr marL="0" lvl="0" indent="0" algn="l" rtl="0" eaLnBrk="1" fontAlgn="base" hangingPunct="1">
              <a:lnSpc>
                <a:spcPct val="110000"/>
              </a:lnSpc>
              <a:spcBef>
                <a:spcPts val="1100"/>
              </a:spcBef>
              <a:spcAft>
                <a:spcPct val="0"/>
              </a:spcAft>
              <a:buClr>
                <a:srgbClr val="6D6E70"/>
              </a:buClr>
              <a:buSzPct val="90000"/>
              <a:buFont typeface="Wingdings" pitchFamily="2" charset="2"/>
              <a:buNone/>
            </a:pPr>
            <a:r>
              <a:rPr lang="en-US" dirty="0"/>
              <a:t>Left panel title + description</a:t>
            </a:r>
          </a:p>
        </p:txBody>
      </p:sp>
    </p:spTree>
    <p:extLst>
      <p:ext uri="{BB962C8B-B14F-4D97-AF65-F5344CB8AC3E}">
        <p14:creationId xmlns:p14="http://schemas.microsoft.com/office/powerpoint/2010/main" val="1939202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788174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2 column (split background)">
    <p:bg>
      <p:bgPr>
        <a:solidFill>
          <a:schemeClr val="tx2"/>
        </a:solidFill>
        <a:effectLst/>
      </p:bgPr>
    </p:bg>
    <p:spTree>
      <p:nvGrpSpPr>
        <p:cNvPr id="1" name=""/>
        <p:cNvGrpSpPr/>
        <p:nvPr/>
      </p:nvGrpSpPr>
      <p:grpSpPr>
        <a:xfrm>
          <a:off x="0" y="0"/>
          <a:ext cx="0" cy="0"/>
          <a:chOff x="0" y="0"/>
          <a:chExt cx="0" cy="0"/>
        </a:xfrm>
      </p:grpSpPr>
      <p:sp>
        <p:nvSpPr>
          <p:cNvPr id="8" name="Cool gray 10 rectangle">
            <a:extLst>
              <a:ext uri="{FF2B5EF4-FFF2-40B4-BE49-F238E27FC236}">
                <a16:creationId xmlns:a16="http://schemas.microsoft.com/office/drawing/2014/main" id="{FA72458D-69F1-254C-9C7B-9A062B760A8D}"/>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2" name="Title"/>
          <p:cNvSpPr>
            <a:spLocks noGrp="1"/>
          </p:cNvSpPr>
          <p:nvPr>
            <p:ph type="title" hasCustomPrompt="1"/>
          </p:nvPr>
        </p:nvSpPr>
        <p:spPr>
          <a:xfrm>
            <a:off x="210311" y="201168"/>
            <a:ext cx="4114735" cy="804672"/>
          </a:xfrm>
        </p:spPr>
        <p:txBody>
          <a:bodyPr/>
          <a:lstStyle>
            <a:lvl1pPr>
              <a:defRPr/>
            </a:lvl1pPr>
          </a:lstStyle>
          <a:p>
            <a:r>
              <a:rPr lang="en-US" dirty="0"/>
              <a:t>Title + 2 columns (½ - ½) split background</a:t>
            </a:r>
          </a:p>
        </p:txBody>
      </p:sp>
      <p:sp>
        <p:nvSpPr>
          <p:cNvPr id="7" name="Content Placeholder"/>
          <p:cNvSpPr>
            <a:spLocks noGrp="1"/>
          </p:cNvSpPr>
          <p:nvPr>
            <p:ph sz="quarter" idx="13"/>
          </p:nvPr>
        </p:nvSpPr>
        <p:spPr>
          <a:xfrm>
            <a:off x="4773101" y="1216152"/>
            <a:ext cx="4142232" cy="3279648"/>
          </a:xfrm>
        </p:spPr>
        <p:txBody>
          <a:bodyPr/>
          <a:lstStyle>
            <a:lvl1pPr>
              <a:defRPr sz="1400"/>
            </a:lvl1pPr>
          </a:lstStyle>
          <a:p>
            <a:pPr lvl="0"/>
            <a:r>
              <a:rPr lang="en-US" dirty="0"/>
              <a:t>Click to edit Master text styles</a:t>
            </a:r>
          </a:p>
        </p:txBody>
      </p:sp>
      <p:sp>
        <p:nvSpPr>
          <p:cNvPr id="6" name="Text Placeholder"/>
          <p:cNvSpPr>
            <a:spLocks noGrp="1"/>
          </p:cNvSpPr>
          <p:nvPr>
            <p:ph type="body" sz="quarter" idx="12"/>
          </p:nvPr>
        </p:nvSpPr>
        <p:spPr>
          <a:xfrm>
            <a:off x="210064"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2295654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 1 column + 3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solidFill>
            <a:schemeClr val="accent3"/>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chemeClr val="accent1"/>
          </a:solidFill>
          <a:ln>
            <a:noFill/>
          </a:ln>
        </p:spPr>
        <p:txBody>
          <a:bodyPr lIns="219456" tIns="201168" rIns="228600" bIns="228600"/>
          <a:lstStyle>
            <a:lvl1pPr>
              <a:defRPr>
                <a:solidFill>
                  <a:schemeClr val="tx2"/>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2130764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 4 boxes (alt)">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lnSpc>
                <a:spcPts val="5000"/>
              </a:lnSpc>
              <a:defRPr sz="4200"/>
            </a:lvl1pPr>
          </a:lstStyle>
          <a:p>
            <a:r>
              <a:rPr lang="en-US"/>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chemeClr val="tx2"/>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2"/>
          <p:cNvSpPr>
            <a:spLocks noGrp="1"/>
          </p:cNvSpPr>
          <p:nvPr>
            <p:ph sz="quarter" idx="19"/>
          </p:nvPr>
        </p:nvSpPr>
        <p:spPr>
          <a:xfrm>
            <a:off x="2286001" y="2570163"/>
            <a:ext cx="2286000" cy="2573337"/>
          </a:xfrm>
          <a:solidFill>
            <a:schemeClr val="accent3"/>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4"/>
          <p:cNvSpPr>
            <a:spLocks noGrp="1"/>
          </p:cNvSpPr>
          <p:nvPr>
            <p:ph sz="quarter" idx="18"/>
          </p:nvPr>
        </p:nvSpPr>
        <p:spPr>
          <a:xfrm>
            <a:off x="6858000" y="2570162"/>
            <a:ext cx="2286000" cy="2573338"/>
          </a:xfrm>
          <a:solidFill>
            <a:schemeClr val="accent1"/>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854986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12996" y="0"/>
            <a:ext cx="3039532" cy="5148072"/>
          </a:xfrm>
          <a:solidFill>
            <a:srgbClr val="FFFFFF"/>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26535" y="0"/>
            <a:ext cx="3039531" cy="5148072"/>
          </a:xfrm>
          <a:solidFill>
            <a:srgbClr val="F3F3F3"/>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0349" y="0"/>
            <a:ext cx="3027525" cy="5148072"/>
          </a:xfrm>
          <a:solidFill>
            <a:srgbClr val="DCDCDC"/>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Group Name / DOC ID / Month XX, 2020 / © 2020 IBM Corporation</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9206832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chemeClr val="accent3"/>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858000" y="0"/>
            <a:ext cx="2286000" cy="5148072"/>
          </a:xfrm>
          <a:solidFill>
            <a:schemeClr val="accent1"/>
          </a:solidFill>
        </p:spPr>
        <p:txBody>
          <a:bodyPr lIns="219456" tIns="201168" rIns="228600" bIns="228600"/>
          <a:lstStyle>
            <a:lvl1pPr>
              <a:defRPr>
                <a:solidFill>
                  <a:schemeClr val="tx2"/>
                </a:solidFill>
              </a:defRPr>
            </a:lvl1pPr>
            <a:lvl2pPr>
              <a:buClr>
                <a:schemeClr val="tx1"/>
              </a:buClr>
              <a:defRPr>
                <a:solidFill>
                  <a:schemeClr val="tx2"/>
                </a:solidFill>
              </a:defRPr>
            </a:lvl2pPr>
            <a:lvl3pPr>
              <a:buClr>
                <a:schemeClr val="tx1"/>
              </a:buClr>
              <a:defRPr>
                <a:solidFill>
                  <a:schemeClr val="tx2"/>
                </a:solidFill>
              </a:defRPr>
            </a:lvl3pPr>
            <a:lvl4pPr>
              <a:buClr>
                <a:schemeClr val="tx1"/>
              </a:buClr>
              <a:defRPr>
                <a:solidFill>
                  <a:schemeClr val="tx2"/>
                </a:solidFill>
              </a:defRPr>
            </a:lvl4pPr>
            <a:lvl5pPr>
              <a:buClr>
                <a:schemeClr val="tx1"/>
              </a:buCl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Group Name / DOC ID / Month XX, 2020 / © 2020 IBM Corporation</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5798980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33088" cy="804672"/>
          </a:xfrm>
        </p:spPr>
        <p:txBody>
          <a:bodyPr/>
          <a:lstStyle/>
          <a:p>
            <a:r>
              <a:rPr lang="en-US" dirty="0"/>
              <a:t>Thank you</a:t>
            </a:r>
          </a:p>
        </p:txBody>
      </p:sp>
      <p:sp>
        <p:nvSpPr>
          <p:cNvPr id="8" name="Text Placeholder 1"/>
          <p:cNvSpPr>
            <a:spLocks noGrp="1"/>
          </p:cNvSpPr>
          <p:nvPr>
            <p:ph type="body" sz="quarter" idx="13" hasCustomPrompt="1"/>
          </p:nvPr>
        </p:nvSpPr>
        <p:spPr>
          <a:xfrm>
            <a:off x="219456" y="1261873"/>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r>
              <a:rPr lang="en-US" dirty="0"/>
              <a:t>First </a:t>
            </a:r>
            <a:r>
              <a:rPr lang="en-US" dirty="0" err="1"/>
              <a:t>Lastname</a:t>
            </a:r>
            <a:endParaRPr lang="en-US" dirty="0"/>
          </a:p>
          <a:p>
            <a:r>
              <a:rPr lang="en-US" dirty="0"/>
              <a:t>Job Title</a:t>
            </a:r>
          </a:p>
          <a:p>
            <a:r>
              <a:rPr lang="en-US" dirty="0"/>
              <a:t>—</a:t>
            </a:r>
          </a:p>
          <a:p>
            <a:r>
              <a:rPr lang="en-US" dirty="0" err="1"/>
              <a:t>firstlastname@us.ibm.com</a:t>
            </a:r>
            <a:endParaRPr lang="en-US" dirty="0"/>
          </a:p>
          <a:p>
            <a:r>
              <a:rPr lang="en-US" dirty="0"/>
              <a:t>+1-555-555-5555</a:t>
            </a:r>
          </a:p>
          <a:p>
            <a:r>
              <a:rPr lang="en-US" dirty="0" err="1"/>
              <a:t>ibm.com</a:t>
            </a:r>
            <a:endParaRPr lang="en-US" dirty="0"/>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hasCustomPrompt="1"/>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r>
              <a:rPr lang="en-US" dirty="0"/>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a:t>
            </a:r>
            <a:r>
              <a:rPr lang="en-US" dirty="0" err="1"/>
              <a:t>ibm.com</a:t>
            </a:r>
            <a:r>
              <a:rPr lang="en-US" dirty="0"/>
              <a:t> are trademarks of IBM Corp., registered in many jurisdictions worldwide. Other product and service names might be trademarks of IBM or other companies. A current list of IBM trademarks is available at </a:t>
            </a:r>
            <a:r>
              <a:rPr lang="en-US" dirty="0">
                <a:hlinkClick r:id="rId2"/>
              </a:rPr>
              <a:t>Copyright and trademark information</a:t>
            </a:r>
            <a:r>
              <a:rPr lang="en-US" dirty="0"/>
              <a:t>.</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0869638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BM sign off">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descr="IBM 8-bar logo">
            <a:extLst>
              <a:ext uri="{FF2B5EF4-FFF2-40B4-BE49-F238E27FC236}">
                <a16:creationId xmlns:a16="http://schemas.microsoft.com/office/drawing/2014/main" id="{0C50FF1F-2B6D-2A45-A175-27DFE88C5352}"/>
              </a:ext>
            </a:extLst>
          </p:cNvPr>
          <p:cNvPicPr>
            <a:picLocks noChangeAspect="1"/>
          </p:cNvPicPr>
          <p:nvPr userDrawn="1"/>
        </p:nvPicPr>
        <p:blipFill>
          <a:blip r:embed="rId2"/>
          <a:stretch>
            <a:fillRect/>
          </a:stretch>
        </p:blipFill>
        <p:spPr>
          <a:xfrm>
            <a:off x="3923196" y="2312885"/>
            <a:ext cx="1297608" cy="517732"/>
          </a:xfrm>
          <a:prstGeom prst="rect">
            <a:avLst/>
          </a:prstGeom>
        </p:spPr>
      </p:pic>
    </p:spTree>
    <p:extLst>
      <p:ext uri="{BB962C8B-B14F-4D97-AF65-F5344CB8AC3E}">
        <p14:creationId xmlns:p14="http://schemas.microsoft.com/office/powerpoint/2010/main" val="2198369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divider (no foot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7"/>
            <a:ext cx="4142232" cy="1454637"/>
          </a:xfrm>
        </p:spPr>
        <p:txBody>
          <a:bodyPr/>
          <a:lstStyle>
            <a:lvl1pPr>
              <a:lnSpc>
                <a:spcPct val="110000"/>
              </a:lnSpc>
              <a:defRPr/>
            </a:lvl1pPr>
          </a:lstStyle>
          <a:p>
            <a:r>
              <a:rPr lang="en-US" dirty="0"/>
              <a:t>Click to edit Master title style (3 sizes for title text available) - no footer</a:t>
            </a:r>
          </a:p>
        </p:txBody>
      </p:sp>
    </p:spTree>
    <p:extLst>
      <p:ext uri="{BB962C8B-B14F-4D97-AF65-F5344CB8AC3E}">
        <p14:creationId xmlns:p14="http://schemas.microsoft.com/office/powerpoint/2010/main" val="33280823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divider (foot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7"/>
            <a:ext cx="4142232" cy="1454637"/>
          </a:xfrm>
        </p:spPr>
        <p:txBody>
          <a:bodyPr/>
          <a:lstStyle>
            <a:lvl1pPr>
              <a:lnSpc>
                <a:spcPct val="110000"/>
              </a:lnSpc>
              <a:defRPr/>
            </a:lvl1pPr>
          </a:lstStyle>
          <a:p>
            <a:r>
              <a:rPr lang="en-US" dirty="0"/>
              <a:t>Click to edit Master title style (3 sizes for title text available) - with footer</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65361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divider (blue)">
    <p:bg>
      <p:bgPr>
        <a:solidFill>
          <a:schemeClr val="accent1"/>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itle">
            <a:extLst>
              <a:ext uri="{FF2B5EF4-FFF2-40B4-BE49-F238E27FC236}">
                <a16:creationId xmlns:a16="http://schemas.microsoft.com/office/drawing/2014/main" id="{417749F6-277D-7D41-8FD3-39EDB5026B4E}"/>
              </a:ext>
            </a:extLst>
          </p:cNvPr>
          <p:cNvSpPr>
            <a:spLocks noGrp="1"/>
          </p:cNvSpPr>
          <p:nvPr>
            <p:ph type="title" hasCustomPrompt="1"/>
          </p:nvPr>
        </p:nvSpPr>
        <p:spPr>
          <a:xfrm>
            <a:off x="210312" y="201167"/>
            <a:ext cx="4142232" cy="1454637"/>
          </a:xfrm>
        </p:spPr>
        <p:txBody>
          <a:bodyPr/>
          <a:lstStyle>
            <a:lvl1pPr>
              <a:lnSpc>
                <a:spcPct val="110000"/>
              </a:lnSpc>
              <a:defRPr/>
            </a:lvl1pPr>
          </a:lstStyle>
          <a:p>
            <a:r>
              <a:rPr lang="en-US" dirty="0"/>
              <a:t>Click to edit Master title style (3 sizes for title text available) – blue divider</a:t>
            </a:r>
          </a:p>
        </p:txBody>
      </p:sp>
    </p:spTree>
    <p:extLst>
      <p:ext uri="{BB962C8B-B14F-4D97-AF65-F5344CB8AC3E}">
        <p14:creationId xmlns:p14="http://schemas.microsoft.com/office/powerpoint/2010/main" val="770909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Xl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37161" y="91440"/>
            <a:ext cx="8778172" cy="4404360"/>
          </a:xfrm>
        </p:spPr>
        <p:txBody>
          <a:bodyPr/>
          <a:lstStyle>
            <a:lvl1pPr>
              <a:lnSpc>
                <a:spcPts val="10200"/>
              </a:lnSpc>
              <a:defRPr sz="9200" b="0" i="0">
                <a:solidFill>
                  <a:schemeClr val="accent3"/>
                </a:solidFill>
                <a:latin typeface="IBM Plex Sans SemiBold" panose="020B0503050203000203" pitchFamily="34" charset="77"/>
              </a:defRPr>
            </a:lvl1pPr>
          </a:lstStyle>
          <a:p>
            <a:r>
              <a:rPr lang="en-US" dirty="0"/>
              <a:t>High impact </a:t>
            </a:r>
            <a:br>
              <a:rPr lang="en-US" dirty="0"/>
            </a:br>
            <a:r>
              <a:rPr lang="en-US" dirty="0" err="1"/>
              <a:t>xlg</a:t>
            </a:r>
            <a:r>
              <a:rPr lang="en-US" dirty="0"/>
              <a:t> text</a:t>
            </a:r>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01123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rgbClr val="F2F4F8"/>
                </a:solidFill>
                <a:latin typeface="IBM Plex Sans" panose="020B0503050203000203" pitchFamily="34" charset="0"/>
              </a:defRPr>
            </a:lvl1pPr>
          </a:lstStyle>
          <a:p>
            <a:r>
              <a:rPr lang="en-US"/>
              <a:t>Group Name / DOC ID / Month XX, 2020 / © 2020 IBM Corporation</a:t>
            </a:r>
            <a:endParaRPr lang="en-US" dirty="0"/>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rgbClr val="F2F4F8"/>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27666890"/>
      </p:ext>
    </p:extLst>
  </p:cSld>
  <p:clrMap bg1="dk1" tx1="lt1" bg2="dk2" tx2="lt2" accent1="accent1" accent2="accent2" accent3="accent3" accent4="accent4" accent5="accent5" accent6="accent6" hlink="hlink" folHlink="folHlink"/>
  <p:sldLayoutIdLst>
    <p:sldLayoutId id="2147483969" r:id="rId1"/>
    <p:sldLayoutId id="2147483967" r:id="rId2"/>
    <p:sldLayoutId id="2147483968" r:id="rId3"/>
    <p:sldLayoutId id="2147483981" r:id="rId4"/>
    <p:sldLayoutId id="2147483982" r:id="rId5"/>
    <p:sldLayoutId id="2147483974" r:id="rId6"/>
    <p:sldLayoutId id="2147483826" r:id="rId7"/>
    <p:sldLayoutId id="2147483975" r:id="rId8"/>
    <p:sldLayoutId id="2147483830" r:id="rId9"/>
    <p:sldLayoutId id="2147483829" r:id="rId10"/>
    <p:sldLayoutId id="2147483831" r:id="rId11"/>
    <p:sldLayoutId id="2147483842" r:id="rId12"/>
    <p:sldLayoutId id="2147483832" r:id="rId13"/>
    <p:sldLayoutId id="2147483834" r:id="rId14"/>
    <p:sldLayoutId id="2147483976" r:id="rId15"/>
    <p:sldLayoutId id="2147483977" r:id="rId16"/>
    <p:sldLayoutId id="2147483835" r:id="rId17"/>
    <p:sldLayoutId id="2147483979" r:id="rId18"/>
    <p:sldLayoutId id="2147483836" r:id="rId19"/>
    <p:sldLayoutId id="2147483983" r:id="rId20"/>
    <p:sldLayoutId id="2147483985" r:id="rId21"/>
    <p:sldLayoutId id="2147483839" r:id="rId22"/>
    <p:sldLayoutId id="2147483847" r:id="rId23"/>
    <p:sldLayoutId id="2147483978" r:id="rId24"/>
    <p:sldLayoutId id="2147483843" r:id="rId25"/>
    <p:sldLayoutId id="2147483845" r:id="rId26"/>
    <p:sldLayoutId id="2147483980" r:id="rId27"/>
    <p:sldLayoutId id="2147483848" r:id="rId28"/>
    <p:sldLayoutId id="2147483856" r:id="rId29"/>
    <p:sldLayoutId id="2147483857" r:id="rId30"/>
  </p:sldLayoutIdLst>
  <p:hf hdr="0" dt="0"/>
  <p:txStyles>
    <p:titleStyle>
      <a:lvl1pPr algn="l" rtl="0" eaLnBrk="1" fontAlgn="base" hangingPunct="1">
        <a:lnSpc>
          <a:spcPct val="110000"/>
        </a:lnSpc>
        <a:spcBef>
          <a:spcPct val="0"/>
        </a:spcBef>
        <a:spcAft>
          <a:spcPct val="0"/>
        </a:spcAft>
        <a:defRPr sz="2800" b="0" i="0">
          <a:solidFill>
            <a:srgbClr val="F2F4F8"/>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20000"/>
        </a:lnSpc>
        <a:spcBef>
          <a:spcPts val="1100"/>
        </a:spcBef>
        <a:spcAft>
          <a:spcPct val="0"/>
        </a:spcAft>
        <a:buClr>
          <a:srgbClr val="6D6E70"/>
        </a:buClr>
        <a:buSzPct val="90000"/>
        <a:buFont typeface="Wingdings" pitchFamily="2" charset="2"/>
        <a:buNone/>
        <a:defRPr sz="1400">
          <a:solidFill>
            <a:schemeClr val="tx2"/>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20000"/>
        </a:lnSpc>
        <a:spcBef>
          <a:spcPts val="1100"/>
        </a:spcBef>
        <a:spcAft>
          <a:spcPct val="0"/>
        </a:spcAft>
        <a:buClr>
          <a:schemeClr val="bg1"/>
        </a:buClr>
        <a:buSzPct val="100000"/>
        <a:buFont typeface=".AppleSystemUIFont" charset="-120"/>
        <a:buChar char="–"/>
        <a:tabLst/>
        <a:defRPr sz="1400">
          <a:solidFill>
            <a:schemeClr val="tx2"/>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20000"/>
        </a:lnSpc>
        <a:spcBef>
          <a:spcPts val="1100"/>
        </a:spcBef>
        <a:spcAft>
          <a:spcPct val="0"/>
        </a:spcAft>
        <a:buClr>
          <a:schemeClr val="bg1"/>
        </a:buClr>
        <a:buSzPct val="100000"/>
        <a:buFont typeface="Arial" panose="020B0604020202020204" pitchFamily="34" charset="0"/>
        <a:buChar char="•"/>
        <a:tabLst/>
        <a:defRPr sz="1400">
          <a:solidFill>
            <a:schemeClr val="tx2"/>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20000"/>
        </a:lnSpc>
        <a:spcBef>
          <a:spcPts val="1100"/>
        </a:spcBef>
        <a:spcAft>
          <a:spcPct val="0"/>
        </a:spcAft>
        <a:buClr>
          <a:schemeClr val="bg1"/>
        </a:buClr>
        <a:buSzPct val="100000"/>
        <a:buFont typeface=".AppleSystemUIFont" charset="-120"/>
        <a:buChar char="–"/>
        <a:tabLst/>
        <a:defRPr sz="1400" baseline="0">
          <a:solidFill>
            <a:schemeClr val="tx2"/>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20000"/>
        </a:lnSpc>
        <a:spcBef>
          <a:spcPts val="1100"/>
        </a:spcBef>
        <a:spcAft>
          <a:spcPct val="0"/>
        </a:spcAft>
        <a:buClr>
          <a:schemeClr val="bg1"/>
        </a:buClr>
        <a:buFont typeface=".AppleSystemUIFont" charset="-120"/>
        <a:buChar char="»"/>
        <a:tabLst/>
        <a:defRPr sz="1400">
          <a:solidFill>
            <a:schemeClr val="tx2"/>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rgbClr val="262626"/>
                </a:solidFill>
                <a:latin typeface="IBM Plex Sans" panose="020B0503050203000203" pitchFamily="34" charset="0"/>
              </a:defRPr>
            </a:lvl1pPr>
          </a:lstStyle>
          <a:p>
            <a:r>
              <a:rPr lang="en-US"/>
              <a:t>Group Name / DOC ID / Month XX, 2020 / © 2020 IBM Corporation</a:t>
            </a:r>
            <a:endParaRPr lang="en-US" dirty="0"/>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rgbClr val="262626"/>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3987" r:id="rId1"/>
    <p:sldLayoutId id="2147483986" r:id="rId2"/>
    <p:sldLayoutId id="2147483988" r:id="rId3"/>
    <p:sldLayoutId id="2147483989" r:id="rId4"/>
    <p:sldLayoutId id="2147483990" r:id="rId5"/>
    <p:sldLayoutId id="2147483991" r:id="rId6"/>
    <p:sldLayoutId id="2147483992" r:id="rId7"/>
    <p:sldLayoutId id="2147483993" r:id="rId8"/>
    <p:sldLayoutId id="2147483994" r:id="rId9"/>
    <p:sldLayoutId id="2147483995" r:id="rId10"/>
    <p:sldLayoutId id="2147483996" r:id="rId11"/>
    <p:sldLayoutId id="2147483997" r:id="rId12"/>
    <p:sldLayoutId id="2147483998" r:id="rId13"/>
    <p:sldLayoutId id="2147483999" r:id="rId14"/>
    <p:sldLayoutId id="2147484000" r:id="rId15"/>
    <p:sldLayoutId id="2147484001" r:id="rId16"/>
    <p:sldLayoutId id="2147484002" r:id="rId17"/>
    <p:sldLayoutId id="2147484003" r:id="rId18"/>
    <p:sldLayoutId id="2147484004" r:id="rId19"/>
    <p:sldLayoutId id="2147484005" r:id="rId20"/>
    <p:sldLayoutId id="2147484006" r:id="rId21"/>
    <p:sldLayoutId id="2147484008" r:id="rId22"/>
    <p:sldLayoutId id="2147484009" r:id="rId23"/>
    <p:sldLayoutId id="2147484010" r:id="rId24"/>
    <p:sldLayoutId id="2147484011" r:id="rId25"/>
    <p:sldLayoutId id="2147484012" r:id="rId26"/>
  </p:sldLayoutIdLst>
  <p:hf hdr="0" dt="0"/>
  <p:txStyles>
    <p:titleStyle>
      <a:lvl1pPr algn="l" rtl="0" eaLnBrk="1" fontAlgn="base" hangingPunct="1">
        <a:lnSpc>
          <a:spcPct val="110000"/>
        </a:lnSpc>
        <a:spcBef>
          <a:spcPct val="0"/>
        </a:spcBef>
        <a:spcAft>
          <a:spcPct val="0"/>
        </a:spcAft>
        <a:defRPr sz="2800" b="0" i="0">
          <a:solidFill>
            <a:schemeClr val="bg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20000"/>
        </a:lnSpc>
        <a:spcBef>
          <a:spcPts val="1100"/>
        </a:spcBef>
        <a:spcAft>
          <a:spcPct val="0"/>
        </a:spcAft>
        <a:buClr>
          <a:schemeClr val="tx1"/>
        </a:buClr>
        <a:buSzPct val="90000"/>
        <a:buFont typeface="Wingdings" pitchFamily="2" charset="2"/>
        <a:buNone/>
        <a:defRPr sz="140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20000"/>
        </a:lnSpc>
        <a:spcBef>
          <a:spcPts val="1100"/>
        </a:spcBef>
        <a:spcAft>
          <a:spcPct val="0"/>
        </a:spcAft>
        <a:buClr>
          <a:schemeClr val="tx1"/>
        </a:buClr>
        <a:buSzPct val="100000"/>
        <a:buFont typeface=".AppleSystemUIFont" charset="-120"/>
        <a:buChar char="–"/>
        <a:tabLst/>
        <a:defRPr sz="140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20000"/>
        </a:lnSpc>
        <a:spcBef>
          <a:spcPts val="1100"/>
        </a:spcBef>
        <a:spcAft>
          <a:spcPct val="0"/>
        </a:spcAft>
        <a:buClr>
          <a:schemeClr val="tx1"/>
        </a:buClr>
        <a:buSzPct val="100000"/>
        <a:buFont typeface="Arial" panose="020B0604020202020204" pitchFamily="34" charset="0"/>
        <a:buChar char="•"/>
        <a:tabLst/>
        <a:defRPr sz="140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20000"/>
        </a:lnSpc>
        <a:spcBef>
          <a:spcPts val="1100"/>
        </a:spcBef>
        <a:spcAft>
          <a:spcPct val="0"/>
        </a:spcAft>
        <a:buClr>
          <a:schemeClr val="tx1"/>
        </a:buClr>
        <a:buSzPct val="100000"/>
        <a:buFont typeface=".AppleSystemUIFont" charset="-120"/>
        <a:buChar char="–"/>
        <a:tabLst/>
        <a:defRPr sz="1400" baseline="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20000"/>
        </a:lnSpc>
        <a:spcBef>
          <a:spcPts val="1100"/>
        </a:spcBef>
        <a:spcAft>
          <a:spcPct val="0"/>
        </a:spcAft>
        <a:buClr>
          <a:schemeClr val="tx1"/>
        </a:buClr>
        <a:buFont typeface=".AppleSystemUIFont" charset="-120"/>
        <a:buChar char="»"/>
        <a:tabLst/>
        <a:defRPr sz="140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44"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arxiv.org/abs/1701.08213" TargetMode="External"/><Relationship Id="rId7"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1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arxiv.org/abs/1910.14644"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4.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4.xml"/><Relationship Id="rId6" Type="http://schemas.openxmlformats.org/officeDocument/2006/relationships/image" Target="../media/image15.png"/><Relationship Id="rId5" Type="http://schemas.openxmlformats.org/officeDocument/2006/relationships/image" Target="../media/image17.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4.xml"/><Relationship Id="rId6" Type="http://schemas.openxmlformats.org/officeDocument/2006/relationships/hyperlink" Target="https://www.nature.com/articles/nature23879" TargetMode="External"/><Relationship Id="rId5" Type="http://schemas.openxmlformats.org/officeDocument/2006/relationships/image" Target="../media/image44.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hyperlink" Target="https://arxiv.org/pdf/2001.01120" TargetMode="External"/><Relationship Id="rId2" Type="http://schemas.openxmlformats.org/officeDocument/2006/relationships/image" Target="../media/image5.png"/><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cccbdb.nist.gov/" TargetMode="Externa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hyperlink" Target="https://qiskit.org/documentation/stubs/qiskit.chemistry.QMolecule.html" TargetMode="External"/><Relationship Id="rId2" Type="http://schemas.openxmlformats.org/officeDocument/2006/relationships/image" Target="../media/image8.png"/><Relationship Id="rId1" Type="http://schemas.openxmlformats.org/officeDocument/2006/relationships/slideLayout" Target="../slideLayouts/slideLayout14.xml"/><Relationship Id="rId6" Type="http://schemas.openxmlformats.org/officeDocument/2006/relationships/hyperlink" Target="https://aip.scitation.org/doi/10.1063/5.0006074" TargetMode="External"/><Relationship Id="rId5" Type="http://schemas.openxmlformats.org/officeDocument/2006/relationships/hyperlink" Target="https://onlinelibrary.wiley.com/doi/abs/10.1002/wcms.1340" TargetMode="External"/><Relationship Id="rId4" Type="http://schemas.openxmlformats.org/officeDocument/2006/relationships/hyperlink" Target="https://github.com/pyscf/pyscf"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hyperlink" Target="http://jmol.sourceforge.net/" TargetMode="External"/><Relationship Id="rId1" Type="http://schemas.openxmlformats.org/officeDocument/2006/relationships/slideLayout" Target="../slideLayouts/slideLayout14.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hyperlink" Target="https://qiskit.org/documentation/stubs/qiskit.chemistry.core.Hamiltonian.html" TargetMode="External"/><Relationship Id="rId2" Type="http://schemas.openxmlformats.org/officeDocument/2006/relationships/image" Target="../media/image21.png"/><Relationship Id="rId1" Type="http://schemas.openxmlformats.org/officeDocument/2006/relationships/slideLayout" Target="../slideLayouts/slideLayout14.xml"/><Relationship Id="rId6" Type="http://schemas.openxmlformats.org/officeDocument/2006/relationships/hyperlink" Target="https://dx.doi.org/10.1063/1.4768229"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hyperlink" Target="https://dx.doi.org/10.1063/1.4768229" TargetMode="External"/><Relationship Id="rId2" Type="http://schemas.openxmlformats.org/officeDocument/2006/relationships/image" Target="../media/image24.png"/><Relationship Id="rId1" Type="http://schemas.openxmlformats.org/officeDocument/2006/relationships/slideLayout" Target="../slideLayouts/slideLayout14.xml"/><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1.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14.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1359EE3-FCFF-584B-AEDA-A05D3D85F15C}"/>
              </a:ext>
            </a:extLst>
          </p:cNvPr>
          <p:cNvSpPr>
            <a:spLocks noGrp="1"/>
          </p:cNvSpPr>
          <p:nvPr>
            <p:ph type="ftr" sz="quarter" idx="10"/>
          </p:nvPr>
        </p:nvSpPr>
        <p:spPr/>
        <p:txBody>
          <a:bodyPr/>
          <a:lstStyle/>
          <a:p>
            <a:r>
              <a:rPr lang="en-US" dirty="0"/>
              <a:t>ARC Apps Team / July 13, 2020 / © 2020 IBM Corporation</a:t>
            </a:r>
          </a:p>
        </p:txBody>
      </p:sp>
      <p:sp>
        <p:nvSpPr>
          <p:cNvPr id="3" name="Title 2">
            <a:extLst>
              <a:ext uri="{FF2B5EF4-FFF2-40B4-BE49-F238E27FC236}">
                <a16:creationId xmlns:a16="http://schemas.microsoft.com/office/drawing/2014/main" id="{08D9B31B-66CE-C64A-93D0-5A6E32FFAF97}"/>
              </a:ext>
            </a:extLst>
          </p:cNvPr>
          <p:cNvSpPr>
            <a:spLocks noGrp="1"/>
          </p:cNvSpPr>
          <p:nvPr>
            <p:ph type="title"/>
          </p:nvPr>
        </p:nvSpPr>
        <p:spPr>
          <a:xfrm>
            <a:off x="228666" y="360195"/>
            <a:ext cx="6689950" cy="4513141"/>
          </a:xfrm>
        </p:spPr>
        <p:txBody>
          <a:bodyPr/>
          <a:lstStyle/>
          <a:p>
            <a:r>
              <a:rPr lang="en-US" sz="2300" dirty="0">
                <a:solidFill>
                  <a:schemeClr val="bg1"/>
                </a:solidFill>
              </a:rPr>
              <a:t>Exploring the electronic structure </a:t>
            </a:r>
            <a:br>
              <a:rPr lang="en-US" sz="2300" dirty="0">
                <a:solidFill>
                  <a:schemeClr val="bg1"/>
                </a:solidFill>
              </a:rPr>
            </a:br>
            <a:r>
              <a:rPr lang="en-US" sz="2300" dirty="0">
                <a:solidFill>
                  <a:schemeClr val="bg1"/>
                </a:solidFill>
              </a:rPr>
              <a:t>of a molecule with </a:t>
            </a:r>
            <a:r>
              <a:rPr lang="en-US" sz="2300" dirty="0" err="1">
                <a:solidFill>
                  <a:schemeClr val="bg1"/>
                </a:solidFill>
              </a:rPr>
              <a:t>Qiskit</a:t>
            </a:r>
            <a:br>
              <a:rPr lang="en-US" sz="2300" dirty="0">
                <a:solidFill>
                  <a:schemeClr val="bg1"/>
                </a:solidFill>
              </a:rPr>
            </a:br>
            <a:br>
              <a:rPr lang="en-US" sz="1500" dirty="0">
                <a:solidFill>
                  <a:schemeClr val="bg1"/>
                </a:solidFill>
              </a:rPr>
            </a:br>
            <a:r>
              <a:rPr lang="en-US" sz="2300" dirty="0">
                <a:solidFill>
                  <a:schemeClr val="bg1"/>
                </a:solidFill>
              </a:rPr>
              <a:t>speaker: Mario Motta</a:t>
            </a:r>
            <a:br>
              <a:rPr lang="en-US" sz="2300" dirty="0">
                <a:solidFill>
                  <a:schemeClr val="bg1"/>
                </a:solidFill>
              </a:rPr>
            </a:br>
            <a:br>
              <a:rPr lang="en-US" sz="2300" dirty="0">
                <a:solidFill>
                  <a:schemeClr val="bg1"/>
                </a:solidFill>
              </a:rPr>
            </a:br>
            <a:r>
              <a:rPr lang="en-US" sz="2300" dirty="0">
                <a:solidFill>
                  <a:schemeClr val="bg1"/>
                </a:solidFill>
              </a:rPr>
              <a:t>IBM Almaden Research Center</a:t>
            </a:r>
          </a:p>
        </p:txBody>
      </p:sp>
      <p:pic>
        <p:nvPicPr>
          <p:cNvPr id="6" name="Graphic 5">
            <a:extLst>
              <a:ext uri="{FF2B5EF4-FFF2-40B4-BE49-F238E27FC236}">
                <a16:creationId xmlns:a16="http://schemas.microsoft.com/office/drawing/2014/main" id="{152EA5D1-D445-1549-AC51-08CB547DADE7}"/>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30389"/>
          <a:stretch/>
        </p:blipFill>
        <p:spPr>
          <a:xfrm>
            <a:off x="4409773" y="0"/>
            <a:ext cx="4734228" cy="4317031"/>
          </a:xfrm>
          <a:prstGeom prst="rect">
            <a:avLst/>
          </a:prstGeom>
        </p:spPr>
      </p:pic>
    </p:spTree>
    <p:extLst>
      <p:ext uri="{BB962C8B-B14F-4D97-AF65-F5344CB8AC3E}">
        <p14:creationId xmlns:p14="http://schemas.microsoft.com/office/powerpoint/2010/main" val="3905294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9EF8328B-2F93-1543-8996-5B6CC920CFCB}"/>
              </a:ext>
            </a:extLst>
          </p:cNvPr>
          <p:cNvCxnSpPr>
            <a:cxnSpLocks/>
          </p:cNvCxnSpPr>
          <p:nvPr/>
        </p:nvCxnSpPr>
        <p:spPr bwMode="auto">
          <a:xfrm flipV="1">
            <a:off x="210311" y="647699"/>
            <a:ext cx="8723378" cy="1"/>
          </a:xfrm>
          <a:prstGeom prst="line">
            <a:avLst/>
          </a:prstGeom>
          <a:ln w="19050">
            <a:solidFill>
              <a:schemeClr val="accent1">
                <a:lumMod val="60000"/>
                <a:lumOff val="4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Footer Placeholder 1">
            <a:extLst>
              <a:ext uri="{FF2B5EF4-FFF2-40B4-BE49-F238E27FC236}">
                <a16:creationId xmlns:a16="http://schemas.microsoft.com/office/drawing/2014/main" id="{230E6382-7B2E-8848-865A-E5532659E8BB}"/>
              </a:ext>
            </a:extLst>
          </p:cNvPr>
          <p:cNvSpPr>
            <a:spLocks noGrp="1"/>
          </p:cNvSpPr>
          <p:nvPr>
            <p:ph type="ftr" sz="quarter" idx="10"/>
          </p:nvPr>
        </p:nvSpPr>
        <p:spPr>
          <a:xfrm>
            <a:off x="228666" y="4787900"/>
            <a:ext cx="4114735" cy="166687"/>
          </a:xfrm>
        </p:spPr>
        <p:txBody>
          <a:bodyPr/>
          <a:lstStyle/>
          <a:p>
            <a:r>
              <a:rPr lang="en-US" dirty="0">
                <a:solidFill>
                  <a:schemeClr val="bg1"/>
                </a:solidFill>
              </a:rPr>
              <a:t>ARC Apps Team / July 13, 2020 / © 2020 IBM Corporation</a:t>
            </a:r>
          </a:p>
        </p:txBody>
      </p:sp>
      <p:sp>
        <p:nvSpPr>
          <p:cNvPr id="64" name="Title 5">
            <a:extLst>
              <a:ext uri="{FF2B5EF4-FFF2-40B4-BE49-F238E27FC236}">
                <a16:creationId xmlns:a16="http://schemas.microsoft.com/office/drawing/2014/main" id="{7DA6CCAC-71BC-F448-A313-7276E86F5F41}"/>
              </a:ext>
            </a:extLst>
          </p:cNvPr>
          <p:cNvSpPr txBox="1">
            <a:spLocks/>
          </p:cNvSpPr>
          <p:nvPr/>
        </p:nvSpPr>
        <p:spPr>
          <a:xfrm>
            <a:off x="210311" y="201168"/>
            <a:ext cx="8798607" cy="804672"/>
          </a:xfrm>
          <a:prstGeom prst="rect">
            <a:avLst/>
          </a:prstGeom>
        </p:spPr>
        <p:txBody>
          <a:bodyPr vert="horz" lIns="0" tIns="0" rIns="0" bIns="0" rtlCol="0" anchor="t">
            <a:noAutofit/>
          </a:bodyPr>
          <a:lstStyle>
            <a:lvl1pPr algn="l" rtl="0" eaLnBrk="1" fontAlgn="base" hangingPunct="1">
              <a:lnSpc>
                <a:spcPct val="110000"/>
              </a:lnSpc>
              <a:spcBef>
                <a:spcPct val="0"/>
              </a:spcBef>
              <a:spcAft>
                <a:spcPct val="0"/>
              </a:spcAft>
              <a:defRPr sz="2800" b="0" i="0">
                <a:solidFill>
                  <a:srgbClr val="F2F4F8"/>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kern="0" dirty="0">
                <a:solidFill>
                  <a:schemeClr val="bg1"/>
                </a:solidFill>
              </a:rPr>
              <a:t>Step 4: leveraging symmetries to reduce qubit number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AB883E2-191D-464D-A317-88557EEACC64}"/>
                  </a:ext>
                </a:extLst>
              </p:cNvPr>
              <p:cNvSpPr txBox="1"/>
              <p:nvPr/>
            </p:nvSpPr>
            <p:spPr>
              <a:xfrm>
                <a:off x="149878" y="736331"/>
                <a:ext cx="8783811" cy="2492990"/>
              </a:xfrm>
              <a:prstGeom prst="rect">
                <a:avLst/>
              </a:prstGeom>
              <a:noFill/>
            </p:spPr>
            <p:txBody>
              <a:bodyPr wrap="square" rtlCol="0">
                <a:spAutoFit/>
              </a:bodyPr>
              <a:lstStyle/>
              <a:p>
                <a:pPr algn="l"/>
                <a:r>
                  <a:rPr lang="en-US" sz="1200" dirty="0">
                    <a:solidFill>
                      <a:schemeClr val="bg1"/>
                    </a:solidFill>
                    <a:latin typeface="IBM Plex Sans" charset="0"/>
                    <a:ea typeface="IBM Plex Sans" charset="0"/>
                    <a:cs typeface="IBM Plex Sans" charset="0"/>
                  </a:rPr>
                  <a:t>N orbitals correspond to 2N spin orbitals, which are mapped onto 2N qubits in second quantization</a:t>
                </a:r>
                <a:endParaRPr lang="en-US" sz="1200" dirty="0">
                  <a:solidFill>
                    <a:schemeClr val="bg1"/>
                  </a:solidFill>
                  <a:latin typeface="IBM Plex Sans" charset="0"/>
                </a:endParaRPr>
              </a:p>
              <a:p>
                <a:pPr algn="l"/>
                <a:endParaRPr lang="en-US" sz="1200" dirty="0">
                  <a:solidFill>
                    <a:schemeClr val="bg1"/>
                  </a:solidFill>
                </a:endParaRPr>
              </a:p>
              <a:p>
                <a:pPr algn="l"/>
                <a:r>
                  <a:rPr lang="en-US" sz="1200" dirty="0">
                    <a:solidFill>
                      <a:schemeClr val="bg1"/>
                    </a:solidFill>
                  </a:rPr>
                  <a:t>The Hamiltonians have symmetries, i.e. </a:t>
                </a:r>
                <a:r>
                  <a:rPr lang="en-US" sz="1200" dirty="0" err="1">
                    <a:solidFill>
                      <a:schemeClr val="bg1"/>
                    </a:solidFill>
                  </a:rPr>
                  <a:t>unitaries</a:t>
                </a:r>
                <a:r>
                  <a:rPr lang="en-US" sz="1200" dirty="0">
                    <a:solidFill>
                      <a:schemeClr val="bg1"/>
                    </a:solidFill>
                  </a:rPr>
                  <a:t> S with [S,H]=0 </a:t>
                </a:r>
              </a:p>
              <a:p>
                <a:pPr algn="l"/>
                <a:endParaRPr lang="en-US" sz="1200" dirty="0">
                  <a:solidFill>
                    <a:schemeClr val="bg1"/>
                  </a:solidFill>
                </a:endParaRPr>
              </a:p>
              <a:p>
                <a:pPr algn="l"/>
                <a:r>
                  <a:rPr lang="en-US" sz="1200" dirty="0">
                    <a:solidFill>
                      <a:schemeClr val="bg1"/>
                    </a:solidFill>
                  </a:rPr>
                  <a:t>When the symmetry group of H is generated by a set of mutually commuting Pauli operators (2 eigenvalues, +1 and -1)</a:t>
                </a:r>
              </a:p>
              <a:p>
                <a:pPr algn="l"/>
                <a:r>
                  <a:rPr lang="en-US" sz="1200" dirty="0">
                    <a:solidFill>
                      <a:schemeClr val="bg1"/>
                    </a:solidFill>
                  </a:rPr>
                  <a:t>the generators </a:t>
                </a:r>
                <a14:m>
                  <m:oMath xmlns:m="http://schemas.openxmlformats.org/officeDocument/2006/math">
                    <m:sSub>
                      <m:sSubPr>
                        <m:ctrlPr>
                          <a:rPr lang="en-US" sz="1200" b="0" i="1" smtClean="0">
                            <a:solidFill>
                              <a:schemeClr val="bg1"/>
                            </a:solidFill>
                            <a:latin typeface="Cambria Math" panose="02040503050406030204" pitchFamily="18" charset="0"/>
                          </a:rPr>
                        </m:ctrlPr>
                      </m:sSubPr>
                      <m:e>
                        <m:r>
                          <a:rPr lang="en-US" sz="1200" b="0" i="1" smtClean="0">
                            <a:solidFill>
                              <a:schemeClr val="bg1"/>
                            </a:solidFill>
                            <a:latin typeface="Cambria Math" panose="02040503050406030204" pitchFamily="18" charset="0"/>
                          </a:rPr>
                          <m:t>𝜏</m:t>
                        </m:r>
                      </m:e>
                      <m:sub>
                        <m:r>
                          <a:rPr lang="en-US" sz="1200" b="0" i="1" smtClean="0">
                            <a:solidFill>
                              <a:schemeClr val="bg1"/>
                            </a:solidFill>
                            <a:latin typeface="Cambria Math" panose="02040503050406030204" pitchFamily="18" charset="0"/>
                          </a:rPr>
                          <m:t>1</m:t>
                        </m:r>
                      </m:sub>
                    </m:sSub>
                    <m:r>
                      <a:rPr lang="en-US" sz="1200" b="0" i="1" smtClean="0">
                        <a:solidFill>
                          <a:schemeClr val="bg1"/>
                        </a:solidFill>
                        <a:latin typeface="Cambria Math" panose="02040503050406030204" pitchFamily="18" charset="0"/>
                      </a:rPr>
                      <m:t>…</m:t>
                    </m:r>
                    <m:sSub>
                      <m:sSubPr>
                        <m:ctrlPr>
                          <a:rPr lang="en-US" sz="1200" b="0" i="1" smtClean="0">
                            <a:solidFill>
                              <a:schemeClr val="bg1"/>
                            </a:solidFill>
                            <a:latin typeface="Cambria Math" panose="02040503050406030204" pitchFamily="18" charset="0"/>
                          </a:rPr>
                        </m:ctrlPr>
                      </m:sSubPr>
                      <m:e>
                        <m:r>
                          <a:rPr lang="en-US" sz="1200" b="0" i="1" smtClean="0">
                            <a:solidFill>
                              <a:schemeClr val="bg1"/>
                            </a:solidFill>
                            <a:latin typeface="Cambria Math" panose="02040503050406030204" pitchFamily="18" charset="0"/>
                          </a:rPr>
                          <m:t>𝜏</m:t>
                        </m:r>
                      </m:e>
                      <m:sub>
                        <m:r>
                          <a:rPr lang="en-US" sz="1200" b="0" i="1" smtClean="0">
                            <a:solidFill>
                              <a:schemeClr val="bg1"/>
                            </a:solidFill>
                            <a:latin typeface="Cambria Math" panose="02040503050406030204" pitchFamily="18" charset="0"/>
                          </a:rPr>
                          <m:t>𝑘</m:t>
                        </m:r>
                      </m:sub>
                    </m:sSub>
                  </m:oMath>
                </a14:m>
                <a:r>
                  <a:rPr lang="en-US" sz="1200" dirty="0">
                    <a:solidFill>
                      <a:schemeClr val="bg1"/>
                    </a:solidFill>
                  </a:rPr>
                  <a:t> can be efficiently detected on a classical computer.</a:t>
                </a:r>
              </a:p>
              <a:p>
                <a:pPr algn="l"/>
                <a:endParaRPr lang="en-US" sz="1200" dirty="0">
                  <a:solidFill>
                    <a:schemeClr val="bg1"/>
                  </a:solidFill>
                </a:endParaRPr>
              </a:p>
              <a:p>
                <a:pPr algn="l"/>
                <a:r>
                  <a:rPr lang="en-US" sz="1200" dirty="0">
                    <a:solidFill>
                      <a:schemeClr val="bg1"/>
                    </a:solidFill>
                  </a:rPr>
                  <a:t>a Clifford transformation can be written and applied at polynomial cost on a classical computer,</a:t>
                </a:r>
              </a:p>
              <a:p>
                <a:r>
                  <a:rPr lang="en-US" sz="1200" dirty="0">
                    <a:solidFill>
                      <a:schemeClr val="bg1"/>
                    </a:solidFill>
                  </a:rPr>
                  <a:t>so that the last k qubits of the register encode the eigenvalues of the </a:t>
                </a:r>
                <a14:m>
                  <m:oMath xmlns:m="http://schemas.openxmlformats.org/officeDocument/2006/math">
                    <m:sSub>
                      <m:sSubPr>
                        <m:ctrlPr>
                          <a:rPr lang="en-US" sz="1200" i="1">
                            <a:solidFill>
                              <a:schemeClr val="bg1"/>
                            </a:solidFill>
                            <a:latin typeface="Cambria Math" panose="02040503050406030204" pitchFamily="18" charset="0"/>
                          </a:rPr>
                        </m:ctrlPr>
                      </m:sSubPr>
                      <m:e>
                        <m:r>
                          <a:rPr lang="en-US" sz="1200" i="1">
                            <a:solidFill>
                              <a:schemeClr val="bg1"/>
                            </a:solidFill>
                            <a:latin typeface="Cambria Math" panose="02040503050406030204" pitchFamily="18" charset="0"/>
                          </a:rPr>
                          <m:t>𝜏</m:t>
                        </m:r>
                      </m:e>
                      <m:sub>
                        <m:r>
                          <a:rPr lang="en-US" sz="1200" i="1">
                            <a:solidFill>
                              <a:schemeClr val="bg1"/>
                            </a:solidFill>
                            <a:latin typeface="Cambria Math" panose="02040503050406030204" pitchFamily="18" charset="0"/>
                          </a:rPr>
                          <m:t>1</m:t>
                        </m:r>
                      </m:sub>
                    </m:sSub>
                    <m:r>
                      <a:rPr lang="en-US" sz="1200" i="1">
                        <a:solidFill>
                          <a:schemeClr val="bg1"/>
                        </a:solidFill>
                        <a:latin typeface="Cambria Math" panose="02040503050406030204" pitchFamily="18" charset="0"/>
                      </a:rPr>
                      <m:t>…</m:t>
                    </m:r>
                    <m:sSub>
                      <m:sSubPr>
                        <m:ctrlPr>
                          <a:rPr lang="en-US" sz="1200" i="1">
                            <a:solidFill>
                              <a:schemeClr val="bg1"/>
                            </a:solidFill>
                            <a:latin typeface="Cambria Math" panose="02040503050406030204" pitchFamily="18" charset="0"/>
                          </a:rPr>
                        </m:ctrlPr>
                      </m:sSubPr>
                      <m:e>
                        <m:r>
                          <a:rPr lang="en-US" sz="1200" i="1">
                            <a:solidFill>
                              <a:schemeClr val="bg1"/>
                            </a:solidFill>
                            <a:latin typeface="Cambria Math" panose="02040503050406030204" pitchFamily="18" charset="0"/>
                          </a:rPr>
                          <m:t>𝜏</m:t>
                        </m:r>
                      </m:e>
                      <m:sub>
                        <m:r>
                          <a:rPr lang="en-US" sz="1200" i="1">
                            <a:solidFill>
                              <a:schemeClr val="bg1"/>
                            </a:solidFill>
                            <a:latin typeface="Cambria Math" panose="02040503050406030204" pitchFamily="18" charset="0"/>
                          </a:rPr>
                          <m:t>𝑘</m:t>
                        </m:r>
                      </m:sub>
                    </m:sSub>
                  </m:oMath>
                </a14:m>
                <a:r>
                  <a:rPr lang="en-US" sz="1200" dirty="0">
                    <a:solidFill>
                      <a:schemeClr val="bg1"/>
                    </a:solidFill>
                  </a:rPr>
                  <a:t> operators</a:t>
                </a:r>
              </a:p>
              <a:p>
                <a:pPr algn="l"/>
                <a:endParaRPr lang="en-US" sz="1200" dirty="0">
                  <a:solidFill>
                    <a:schemeClr val="bg1"/>
                  </a:solidFill>
                  <a:latin typeface="IBM Plex Sans" charset="0"/>
                  <a:ea typeface="IBM Plex Sans" charset="0"/>
                  <a:cs typeface="IBM Plex Sans" charset="0"/>
                </a:endParaRPr>
              </a:p>
              <a:p>
                <a:r>
                  <a:rPr lang="en-US" sz="1200" dirty="0">
                    <a:solidFill>
                      <a:schemeClr val="bg1"/>
                    </a:solidFill>
                    <a:latin typeface="IBM Plex Sans" charset="0"/>
                    <a:ea typeface="IBM Plex Sans" charset="0"/>
                    <a:cs typeface="IBM Plex Sans" charset="0"/>
                  </a:rPr>
                  <a:t>2 qubits can always be reduced to enforce conservation of </a:t>
                </a:r>
                <a14:m>
                  <m:oMath xmlns:m="http://schemas.openxmlformats.org/officeDocument/2006/math">
                    <m:sSub>
                      <m:sSubPr>
                        <m:ctrlPr>
                          <a:rPr lang="en-US" sz="1200" b="0" i="1" smtClean="0">
                            <a:solidFill>
                              <a:schemeClr val="bg1"/>
                            </a:solidFill>
                            <a:latin typeface="Cambria Math" panose="02040503050406030204" pitchFamily="18" charset="0"/>
                            <a:ea typeface="IBM Plex Sans" charset="0"/>
                            <a:cs typeface="IBM Plex Sans" charset="0"/>
                          </a:rPr>
                        </m:ctrlPr>
                      </m:sSubPr>
                      <m:e>
                        <m:r>
                          <a:rPr lang="en-US" sz="1200" b="0" i="1" smtClean="0">
                            <a:solidFill>
                              <a:schemeClr val="bg1"/>
                            </a:solidFill>
                            <a:latin typeface="Cambria Math" panose="02040503050406030204" pitchFamily="18" charset="0"/>
                            <a:ea typeface="IBM Plex Sans" charset="0"/>
                            <a:cs typeface="IBM Plex Sans" charset="0"/>
                          </a:rPr>
                          <m:t>𝑁</m:t>
                        </m:r>
                      </m:e>
                      <m:sub>
                        <m:r>
                          <a:rPr lang="en-US" sz="1200" b="0" i="1" smtClean="0">
                            <a:solidFill>
                              <a:schemeClr val="bg1"/>
                            </a:solidFill>
                            <a:latin typeface="Cambria Math" panose="02040503050406030204" pitchFamily="18" charset="0"/>
                            <a:ea typeface="IBM Plex Sans" charset="0"/>
                            <a:cs typeface="IBM Plex Sans" charset="0"/>
                          </a:rPr>
                          <m:t>↑</m:t>
                        </m:r>
                      </m:sub>
                    </m:sSub>
                  </m:oMath>
                </a14:m>
                <a:r>
                  <a:rPr lang="en-US" sz="1200" dirty="0">
                    <a:solidFill>
                      <a:schemeClr val="bg1"/>
                    </a:solidFill>
                    <a:latin typeface="IBM Plex Sans" charset="0"/>
                    <a:ea typeface="IBM Plex Sans" charset="0"/>
                    <a:cs typeface="IBM Plex Sans" charset="0"/>
                  </a:rPr>
                  <a:t>, </a:t>
                </a:r>
                <a14:m>
                  <m:oMath xmlns:m="http://schemas.openxmlformats.org/officeDocument/2006/math">
                    <m:sSub>
                      <m:sSubPr>
                        <m:ctrlPr>
                          <a:rPr lang="en-US" sz="1200" i="1">
                            <a:solidFill>
                              <a:schemeClr val="bg1"/>
                            </a:solidFill>
                            <a:latin typeface="Cambria Math" panose="02040503050406030204" pitchFamily="18" charset="0"/>
                            <a:ea typeface="IBM Plex Sans" charset="0"/>
                            <a:cs typeface="IBM Plex Sans" charset="0"/>
                          </a:rPr>
                        </m:ctrlPr>
                      </m:sSubPr>
                      <m:e>
                        <m:r>
                          <a:rPr lang="en-US" sz="1200" i="1">
                            <a:solidFill>
                              <a:schemeClr val="bg1"/>
                            </a:solidFill>
                            <a:latin typeface="Cambria Math" panose="02040503050406030204" pitchFamily="18" charset="0"/>
                            <a:ea typeface="IBM Plex Sans" charset="0"/>
                            <a:cs typeface="IBM Plex Sans" charset="0"/>
                          </a:rPr>
                          <m:t>𝑁</m:t>
                        </m:r>
                      </m:e>
                      <m:sub>
                        <m:r>
                          <a:rPr lang="en-US" sz="1200" b="0" i="1" smtClean="0">
                            <a:solidFill>
                              <a:schemeClr val="bg1"/>
                            </a:solidFill>
                            <a:latin typeface="Cambria Math" panose="02040503050406030204" pitchFamily="18" charset="0"/>
                            <a:ea typeface="IBM Plex Sans" charset="0"/>
                            <a:cs typeface="IBM Plex Sans" charset="0"/>
                          </a:rPr>
                          <m:t>↓</m:t>
                        </m:r>
                      </m:sub>
                    </m:sSub>
                  </m:oMath>
                </a14:m>
                <a:r>
                  <a:rPr lang="en-US" sz="1200" dirty="0">
                    <a:solidFill>
                      <a:schemeClr val="bg1"/>
                    </a:solidFill>
                    <a:latin typeface="IBM Plex Sans" charset="0"/>
                    <a:ea typeface="IBM Plex Sans" charset="0"/>
                    <a:cs typeface="IBM Plex Sans" charset="0"/>
                  </a:rPr>
                  <a:t> modulo 2 (</a:t>
                </a:r>
                <a:r>
                  <a:rPr lang="en-US" sz="1200" dirty="0">
                    <a:solidFill>
                      <a:srgbClr val="FF0000"/>
                    </a:solidFill>
                    <a:latin typeface="IBM Plex Sans" charset="0"/>
                    <a:ea typeface="IBM Plex Sans" charset="0"/>
                    <a:cs typeface="IBM Plex Sans" charset="0"/>
                  </a:rPr>
                  <a:t>two-qubit reduction</a:t>
                </a:r>
                <a:r>
                  <a:rPr lang="en-US" sz="1200" dirty="0">
                    <a:solidFill>
                      <a:schemeClr val="bg1"/>
                    </a:solidFill>
                    <a:latin typeface="IBM Plex Sans" charset="0"/>
                    <a:ea typeface="IBM Plex Sans" charset="0"/>
                    <a:cs typeface="IBM Plex Sans" charset="0"/>
                  </a:rPr>
                  <a:t>)</a:t>
                </a:r>
              </a:p>
              <a:p>
                <a:pPr algn="l"/>
                <a:endParaRPr lang="en-US" sz="1200" dirty="0">
                  <a:solidFill>
                    <a:schemeClr val="bg1"/>
                  </a:solidFill>
                  <a:latin typeface="IBM Plex Sans" charset="0"/>
                  <a:ea typeface="IBM Plex Sans" charset="0"/>
                  <a:cs typeface="IBM Plex Sans" charset="0"/>
                </a:endParaRPr>
              </a:p>
              <a:p>
                <a:pPr algn="l"/>
                <a:r>
                  <a:rPr lang="en-US" sz="1200" dirty="0">
                    <a:solidFill>
                      <a:schemeClr val="bg1"/>
                    </a:solidFill>
                    <a:latin typeface="IBM Plex Sans" charset="0"/>
                    <a:ea typeface="IBM Plex Sans" charset="0"/>
                    <a:cs typeface="IBM Plex Sans" charset="0"/>
                  </a:rPr>
                  <a:t>More qubits can be reduced in presence of Z</a:t>
                </a:r>
                <a:r>
                  <a:rPr lang="en-US" sz="1200" baseline="-25000" dirty="0">
                    <a:solidFill>
                      <a:schemeClr val="bg1"/>
                    </a:solidFill>
                    <a:latin typeface="IBM Plex Sans" charset="0"/>
                    <a:ea typeface="IBM Plex Sans" charset="0"/>
                    <a:cs typeface="IBM Plex Sans" charset="0"/>
                  </a:rPr>
                  <a:t>2</a:t>
                </a:r>
                <a:r>
                  <a:rPr lang="en-US" sz="1200" dirty="0">
                    <a:solidFill>
                      <a:schemeClr val="bg1"/>
                    </a:solidFill>
                    <a:latin typeface="IBM Plex Sans" charset="0"/>
                    <a:ea typeface="IBM Plex Sans" charset="0"/>
                    <a:cs typeface="IBM Plex Sans" charset="0"/>
                  </a:rPr>
                  <a:t> point group symmetries</a:t>
                </a:r>
              </a:p>
            </p:txBody>
          </p:sp>
        </mc:Choice>
        <mc:Fallback xmlns="">
          <p:sp>
            <p:nvSpPr>
              <p:cNvPr id="7" name="TextBox 6">
                <a:extLst>
                  <a:ext uri="{FF2B5EF4-FFF2-40B4-BE49-F238E27FC236}">
                    <a16:creationId xmlns:a16="http://schemas.microsoft.com/office/drawing/2014/main" id="{8AB883E2-191D-464D-A317-88557EEACC64}"/>
                  </a:ext>
                </a:extLst>
              </p:cNvPr>
              <p:cNvSpPr txBox="1">
                <a:spLocks noRot="1" noChangeAspect="1" noMove="1" noResize="1" noEditPoints="1" noAdjustHandles="1" noChangeArrowheads="1" noChangeShapeType="1" noTextEdit="1"/>
              </p:cNvSpPr>
              <p:nvPr/>
            </p:nvSpPr>
            <p:spPr>
              <a:xfrm>
                <a:off x="149878" y="736331"/>
                <a:ext cx="8783811" cy="2492990"/>
              </a:xfrm>
              <a:prstGeom prst="rect">
                <a:avLst/>
              </a:prstGeom>
              <a:blipFill>
                <a:blip r:embed="rId2"/>
                <a:stretch>
                  <a:fillRect b="-508"/>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374EF628-E5C7-5847-B9BC-7F7BB176C6EA}"/>
              </a:ext>
            </a:extLst>
          </p:cNvPr>
          <p:cNvSpPr/>
          <p:nvPr/>
        </p:nvSpPr>
        <p:spPr>
          <a:xfrm>
            <a:off x="6470979" y="4280069"/>
            <a:ext cx="2537939" cy="507831"/>
          </a:xfrm>
          <a:prstGeom prst="rect">
            <a:avLst/>
          </a:prstGeom>
        </p:spPr>
        <p:txBody>
          <a:bodyPr wrap="none">
            <a:spAutoFit/>
          </a:bodyPr>
          <a:lstStyle/>
          <a:p>
            <a:r>
              <a:rPr lang="en-US" dirty="0">
                <a:hlinkClick r:id="rId3"/>
              </a:rPr>
              <a:t>https://arxiv.org/abs/1701.08213</a:t>
            </a:r>
            <a:endParaRPr lang="en-US" dirty="0"/>
          </a:p>
          <a:p>
            <a:r>
              <a:rPr lang="en-US" dirty="0">
                <a:hlinkClick r:id="rId4"/>
              </a:rPr>
              <a:t>https://arxiv.org/abs/1910.14644</a:t>
            </a:r>
            <a:endParaRPr lang="en-US" dirty="0"/>
          </a:p>
        </p:txBody>
      </p:sp>
      <p:grpSp>
        <p:nvGrpSpPr>
          <p:cNvPr id="15" name="Group 14">
            <a:extLst>
              <a:ext uri="{FF2B5EF4-FFF2-40B4-BE49-F238E27FC236}">
                <a16:creationId xmlns:a16="http://schemas.microsoft.com/office/drawing/2014/main" id="{0160AD8C-13FD-EE4E-B4BE-EA87FE29BAF7}"/>
              </a:ext>
            </a:extLst>
          </p:cNvPr>
          <p:cNvGrpSpPr/>
          <p:nvPr/>
        </p:nvGrpSpPr>
        <p:grpSpPr>
          <a:xfrm>
            <a:off x="2543069" y="3309961"/>
            <a:ext cx="4133090" cy="1502295"/>
            <a:chOff x="2487061" y="3257463"/>
            <a:chExt cx="4133090" cy="1502295"/>
          </a:xfrm>
        </p:grpSpPr>
        <p:pic>
          <p:nvPicPr>
            <p:cNvPr id="12" name="Picture 11">
              <a:extLst>
                <a:ext uri="{FF2B5EF4-FFF2-40B4-BE49-F238E27FC236}">
                  <a16:creationId xmlns:a16="http://schemas.microsoft.com/office/drawing/2014/main" id="{857E4B65-3960-B14E-BBE5-7C1F244CE742}"/>
                </a:ext>
              </a:extLst>
            </p:cNvPr>
            <p:cNvPicPr>
              <a:picLocks noChangeAspect="1"/>
            </p:cNvPicPr>
            <p:nvPr/>
          </p:nvPicPr>
          <p:blipFill>
            <a:blip r:embed="rId5"/>
            <a:stretch>
              <a:fillRect/>
            </a:stretch>
          </p:blipFill>
          <p:spPr>
            <a:xfrm>
              <a:off x="2487061" y="3257463"/>
              <a:ext cx="4133090" cy="431710"/>
            </a:xfrm>
            <a:prstGeom prst="rect">
              <a:avLst/>
            </a:prstGeom>
          </p:spPr>
        </p:pic>
        <p:pic>
          <p:nvPicPr>
            <p:cNvPr id="14" name="Picture 13">
              <a:extLst>
                <a:ext uri="{FF2B5EF4-FFF2-40B4-BE49-F238E27FC236}">
                  <a16:creationId xmlns:a16="http://schemas.microsoft.com/office/drawing/2014/main" id="{7136C9D8-C4C6-384D-AA39-6FDFE9158AB5}"/>
                </a:ext>
              </a:extLst>
            </p:cNvPr>
            <p:cNvPicPr>
              <a:picLocks noChangeAspect="1"/>
            </p:cNvPicPr>
            <p:nvPr/>
          </p:nvPicPr>
          <p:blipFill>
            <a:blip r:embed="rId6"/>
            <a:stretch>
              <a:fillRect/>
            </a:stretch>
          </p:blipFill>
          <p:spPr>
            <a:xfrm>
              <a:off x="2497571" y="3735902"/>
              <a:ext cx="2648671" cy="1023856"/>
            </a:xfrm>
            <a:prstGeom prst="rect">
              <a:avLst/>
            </a:prstGeom>
          </p:spPr>
        </p:pic>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6BC45BB-51FE-2F48-AB63-C381DCB33BAF}"/>
                  </a:ext>
                </a:extLst>
              </p:cNvPr>
              <p:cNvSpPr txBox="1"/>
              <p:nvPr/>
            </p:nvSpPr>
            <p:spPr>
              <a:xfrm>
                <a:off x="2036096" y="3865232"/>
                <a:ext cx="60497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rgbClr val="FF0000"/>
                              </a:solidFill>
                              <a:latin typeface="Cambria Math" panose="02040503050406030204" pitchFamily="18" charset="0"/>
                              <a:ea typeface="IBM Plex Sans" charset="0"/>
                              <a:cs typeface="IBM Plex Sans" charset="0"/>
                            </a:rPr>
                          </m:ctrlPr>
                        </m:sSubPr>
                        <m:e>
                          <m:r>
                            <a:rPr lang="en-US" sz="1400" b="0" i="1" smtClean="0">
                              <a:solidFill>
                                <a:srgbClr val="FF0000"/>
                              </a:solidFill>
                              <a:latin typeface="Cambria Math" panose="02040503050406030204" pitchFamily="18" charset="0"/>
                              <a:ea typeface="IBM Plex Sans" charset="0"/>
                              <a:cs typeface="IBM Plex Sans" charset="0"/>
                            </a:rPr>
                            <m:t>𝜎</m:t>
                          </m:r>
                        </m:e>
                        <m:sub>
                          <m:r>
                            <a:rPr lang="en-US" sz="1400" b="0" i="1" smtClean="0">
                              <a:solidFill>
                                <a:srgbClr val="FF0000"/>
                              </a:solidFill>
                              <a:latin typeface="Cambria Math" panose="02040503050406030204" pitchFamily="18" charset="0"/>
                              <a:ea typeface="IBM Plex Sans" charset="0"/>
                              <a:cs typeface="IBM Plex Sans" charset="0"/>
                            </a:rPr>
                            <m:t>𝑣</m:t>
                          </m:r>
                        </m:sub>
                      </m:sSub>
                      <m:r>
                        <a:rPr lang="en-US" sz="1400" i="1">
                          <a:solidFill>
                            <a:srgbClr val="FF0000"/>
                          </a:solidFill>
                          <a:latin typeface="Cambria Math" panose="02040503050406030204" pitchFamily="18" charset="0"/>
                          <a:ea typeface="IBM Plex Sans" charset="0"/>
                          <a:cs typeface="IBM Plex Sans" charset="0"/>
                        </a:rPr>
                        <m:t>→</m:t>
                      </m:r>
                    </m:oMath>
                  </m:oMathPara>
                </a14:m>
                <a:endParaRPr lang="en-US" sz="1400" dirty="0">
                  <a:solidFill>
                    <a:srgbClr val="FF0000"/>
                  </a:solidFill>
                  <a:latin typeface="IBM Plex Sans" charset="0"/>
                  <a:ea typeface="IBM Plex Sans" charset="0"/>
                  <a:cs typeface="IBM Plex Sans" charset="0"/>
                </a:endParaRPr>
              </a:p>
            </p:txBody>
          </p:sp>
        </mc:Choice>
        <mc:Fallback xmlns="">
          <p:sp>
            <p:nvSpPr>
              <p:cNvPr id="16" name="TextBox 15">
                <a:extLst>
                  <a:ext uri="{FF2B5EF4-FFF2-40B4-BE49-F238E27FC236}">
                    <a16:creationId xmlns:a16="http://schemas.microsoft.com/office/drawing/2014/main" id="{16BC45BB-51FE-2F48-AB63-C381DCB33BAF}"/>
                  </a:ext>
                </a:extLst>
              </p:cNvPr>
              <p:cNvSpPr txBox="1">
                <a:spLocks noRot="1" noChangeAspect="1" noMove="1" noResize="1" noEditPoints="1" noAdjustHandles="1" noChangeArrowheads="1" noChangeShapeType="1" noTextEdit="1"/>
              </p:cNvSpPr>
              <p:nvPr/>
            </p:nvSpPr>
            <p:spPr>
              <a:xfrm>
                <a:off x="2036096" y="3865232"/>
                <a:ext cx="604974" cy="307777"/>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77085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9EF8328B-2F93-1543-8996-5B6CC920CFCB}"/>
              </a:ext>
            </a:extLst>
          </p:cNvPr>
          <p:cNvCxnSpPr>
            <a:cxnSpLocks/>
          </p:cNvCxnSpPr>
          <p:nvPr/>
        </p:nvCxnSpPr>
        <p:spPr bwMode="auto">
          <a:xfrm flipV="1">
            <a:off x="210311" y="647699"/>
            <a:ext cx="8723378" cy="1"/>
          </a:xfrm>
          <a:prstGeom prst="line">
            <a:avLst/>
          </a:prstGeom>
          <a:ln w="19050">
            <a:solidFill>
              <a:schemeClr val="accent1">
                <a:lumMod val="60000"/>
                <a:lumOff val="4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Footer Placeholder 1">
            <a:extLst>
              <a:ext uri="{FF2B5EF4-FFF2-40B4-BE49-F238E27FC236}">
                <a16:creationId xmlns:a16="http://schemas.microsoft.com/office/drawing/2014/main" id="{230E6382-7B2E-8848-865A-E5532659E8BB}"/>
              </a:ext>
            </a:extLst>
          </p:cNvPr>
          <p:cNvSpPr>
            <a:spLocks noGrp="1"/>
          </p:cNvSpPr>
          <p:nvPr>
            <p:ph type="ftr" sz="quarter" idx="10"/>
          </p:nvPr>
        </p:nvSpPr>
        <p:spPr>
          <a:xfrm>
            <a:off x="228666" y="4787900"/>
            <a:ext cx="4114735" cy="166687"/>
          </a:xfrm>
        </p:spPr>
        <p:txBody>
          <a:bodyPr/>
          <a:lstStyle/>
          <a:p>
            <a:r>
              <a:rPr lang="en-US" dirty="0">
                <a:solidFill>
                  <a:schemeClr val="bg1"/>
                </a:solidFill>
              </a:rPr>
              <a:t>ARC Apps Team / July 13, 2020 / © 2020 IBM Corporation</a:t>
            </a:r>
          </a:p>
        </p:txBody>
      </p:sp>
      <p:sp>
        <p:nvSpPr>
          <p:cNvPr id="64" name="Title 5">
            <a:extLst>
              <a:ext uri="{FF2B5EF4-FFF2-40B4-BE49-F238E27FC236}">
                <a16:creationId xmlns:a16="http://schemas.microsoft.com/office/drawing/2014/main" id="{7DA6CCAC-71BC-F448-A313-7276E86F5F41}"/>
              </a:ext>
            </a:extLst>
          </p:cNvPr>
          <p:cNvSpPr txBox="1">
            <a:spLocks/>
          </p:cNvSpPr>
          <p:nvPr/>
        </p:nvSpPr>
        <p:spPr>
          <a:xfrm>
            <a:off x="210311" y="201168"/>
            <a:ext cx="8798607" cy="804672"/>
          </a:xfrm>
          <a:prstGeom prst="rect">
            <a:avLst/>
          </a:prstGeom>
        </p:spPr>
        <p:txBody>
          <a:bodyPr vert="horz" lIns="0" tIns="0" rIns="0" bIns="0" rtlCol="0" anchor="t">
            <a:noAutofit/>
          </a:bodyPr>
          <a:lstStyle>
            <a:lvl1pPr algn="l" rtl="0" eaLnBrk="1" fontAlgn="base" hangingPunct="1">
              <a:lnSpc>
                <a:spcPct val="110000"/>
              </a:lnSpc>
              <a:spcBef>
                <a:spcPct val="0"/>
              </a:spcBef>
              <a:spcAft>
                <a:spcPct val="0"/>
              </a:spcAft>
              <a:defRPr sz="2800" b="0" i="0">
                <a:solidFill>
                  <a:srgbClr val="F2F4F8"/>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kern="0" dirty="0">
                <a:solidFill>
                  <a:schemeClr val="bg1"/>
                </a:solidFill>
              </a:rPr>
              <a:t>Step 5: exploring the electronic structure</a:t>
            </a:r>
          </a:p>
        </p:txBody>
      </p:sp>
      <p:pic>
        <p:nvPicPr>
          <p:cNvPr id="8" name="Picture 7" descr="A screenshot of a cell phone&#10;&#10;Description automatically generated">
            <a:extLst>
              <a:ext uri="{FF2B5EF4-FFF2-40B4-BE49-F238E27FC236}">
                <a16:creationId xmlns:a16="http://schemas.microsoft.com/office/drawing/2014/main" id="{7FC11749-F23B-264F-866A-97D721A593A8}"/>
              </a:ext>
            </a:extLst>
          </p:cNvPr>
          <p:cNvPicPr>
            <a:picLocks noChangeAspect="1"/>
          </p:cNvPicPr>
          <p:nvPr/>
        </p:nvPicPr>
        <p:blipFill>
          <a:blip r:embed="rId2"/>
          <a:stretch>
            <a:fillRect/>
          </a:stretch>
        </p:blipFill>
        <p:spPr>
          <a:xfrm>
            <a:off x="294391" y="898991"/>
            <a:ext cx="8798608" cy="1641167"/>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673B4784-D6A2-F644-8279-D92266416EE6}"/>
              </a:ext>
            </a:extLst>
          </p:cNvPr>
          <p:cNvPicPr>
            <a:picLocks noChangeAspect="1"/>
          </p:cNvPicPr>
          <p:nvPr/>
        </p:nvPicPr>
        <p:blipFill>
          <a:blip r:embed="rId3"/>
          <a:stretch>
            <a:fillRect/>
          </a:stretch>
        </p:blipFill>
        <p:spPr>
          <a:xfrm>
            <a:off x="786815" y="2699954"/>
            <a:ext cx="1499218" cy="1986274"/>
          </a:xfrm>
          <a:prstGeom prst="rect">
            <a:avLst/>
          </a:prstGeom>
        </p:spPr>
      </p:pic>
      <p:sp>
        <p:nvSpPr>
          <p:cNvPr id="13" name="Arc 12">
            <a:extLst>
              <a:ext uri="{FF2B5EF4-FFF2-40B4-BE49-F238E27FC236}">
                <a16:creationId xmlns:a16="http://schemas.microsoft.com/office/drawing/2014/main" id="{1B4BABDC-E6C6-F34A-902D-628E62EBF3D2}"/>
              </a:ext>
            </a:extLst>
          </p:cNvPr>
          <p:cNvSpPr/>
          <p:nvPr/>
        </p:nvSpPr>
        <p:spPr bwMode="auto">
          <a:xfrm>
            <a:off x="95508" y="1487637"/>
            <a:ext cx="1051035" cy="2231412"/>
          </a:xfrm>
          <a:prstGeom prst="arc">
            <a:avLst>
              <a:gd name="adj1" fmla="val 5191887"/>
              <a:gd name="adj2" fmla="val 14650077"/>
            </a:avLst>
          </a:prstGeom>
          <a:ln w="19050">
            <a:solidFill>
              <a:schemeClr val="bg1"/>
            </a:solidFill>
            <a:headEnd type="triangl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67926FF-1E37-4849-8D58-00F38F11A5B0}"/>
                  </a:ext>
                </a:extLst>
              </p:cNvPr>
              <p:cNvSpPr txBox="1"/>
              <p:nvPr/>
            </p:nvSpPr>
            <p:spPr>
              <a:xfrm>
                <a:off x="2977340" y="3026551"/>
                <a:ext cx="5620449" cy="1384995"/>
              </a:xfrm>
              <a:prstGeom prst="rect">
                <a:avLst/>
              </a:prstGeom>
              <a:noFill/>
            </p:spPr>
            <p:txBody>
              <a:bodyPr wrap="none" rtlCol="0">
                <a:spAutoFit/>
              </a:bodyPr>
              <a:lstStyle/>
              <a:p>
                <a:r>
                  <a:rPr lang="en-US" sz="1400" dirty="0">
                    <a:solidFill>
                      <a:schemeClr val="bg1"/>
                    </a:solidFill>
                    <a:latin typeface="IBM Plex Sans" charset="0"/>
                    <a:ea typeface="IBM Plex Sans" charset="0"/>
                    <a:cs typeface="IBM Plex Sans" charset="0"/>
                  </a:rPr>
                  <a:t>11-6 = 5 orbitals </a:t>
                </a:r>
                <a14:m>
                  <m:oMath xmlns:m="http://schemas.openxmlformats.org/officeDocument/2006/math">
                    <m:r>
                      <a:rPr lang="en-US" sz="1400" b="0" i="1" dirty="0" smtClean="0">
                        <a:solidFill>
                          <a:schemeClr val="bg1"/>
                        </a:solidFill>
                        <a:latin typeface="Cambria Math" panose="02040503050406030204" pitchFamily="18" charset="0"/>
                        <a:ea typeface="IBM Plex Sans" charset="0"/>
                        <a:cs typeface="IBM Plex Sans" charset="0"/>
                      </a:rPr>
                      <m:t>→</m:t>
                    </m:r>
                  </m:oMath>
                </a14:m>
                <a:r>
                  <a:rPr lang="en-US" sz="1400" dirty="0">
                    <a:solidFill>
                      <a:schemeClr val="bg1"/>
                    </a:solidFill>
                    <a:latin typeface="IBM Plex Sans" charset="0"/>
                    <a:ea typeface="IBM Plex Sans" charset="0"/>
                    <a:cs typeface="IBM Plex Sans" charset="0"/>
                  </a:rPr>
                  <a:t> 10 spin orbitals </a:t>
                </a:r>
                <a14:m>
                  <m:oMath xmlns:m="http://schemas.openxmlformats.org/officeDocument/2006/math">
                    <m:r>
                      <a:rPr lang="en-US" sz="1400" i="1" dirty="0">
                        <a:solidFill>
                          <a:schemeClr val="bg1"/>
                        </a:solidFill>
                        <a:latin typeface="Cambria Math" panose="02040503050406030204" pitchFamily="18" charset="0"/>
                        <a:ea typeface="IBM Plex Sans" charset="0"/>
                        <a:cs typeface="IBM Plex Sans" charset="0"/>
                      </a:rPr>
                      <m:t>→</m:t>
                    </m:r>
                  </m:oMath>
                </a14:m>
                <a:r>
                  <a:rPr lang="en-US" sz="1400" dirty="0">
                    <a:solidFill>
                      <a:schemeClr val="bg1"/>
                    </a:solidFill>
                    <a:latin typeface="IBM Plex Sans" charset="0"/>
                    <a:ea typeface="IBM Plex Sans" charset="0"/>
                    <a:cs typeface="IBM Plex Sans" charset="0"/>
                  </a:rPr>
                  <a:t> </a:t>
                </a:r>
                <a:r>
                  <a:rPr lang="en-US" sz="1400" dirty="0">
                    <a:solidFill>
                      <a:srgbClr val="FF0000"/>
                    </a:solidFill>
                    <a:latin typeface="IBM Plex Sans" charset="0"/>
                    <a:ea typeface="IBM Plex Sans" charset="0"/>
                    <a:cs typeface="IBM Plex Sans" charset="0"/>
                  </a:rPr>
                  <a:t>10 qubits</a:t>
                </a:r>
              </a:p>
              <a:p>
                <a:pPr algn="l"/>
                <a:endParaRPr lang="en-US" sz="1400" dirty="0">
                  <a:solidFill>
                    <a:schemeClr val="bg1"/>
                  </a:solidFill>
                  <a:latin typeface="IBM Plex Sans" charset="0"/>
                  <a:ea typeface="IBM Plex Sans" charset="0"/>
                  <a:cs typeface="IBM Plex Sans" charset="0"/>
                </a:endParaRPr>
              </a:p>
              <a:p>
                <a:pPr algn="l"/>
                <a:r>
                  <a:rPr lang="en-US" sz="1400" dirty="0">
                    <a:solidFill>
                      <a:schemeClr val="bg1"/>
                    </a:solidFill>
                    <a:latin typeface="IBM Plex Sans" charset="0"/>
                    <a:ea typeface="IBM Plex Sans" charset="0"/>
                    <a:cs typeface="IBM Plex Sans" charset="0"/>
                  </a:rPr>
                  <a:t>2 qubits reduced to enforce conservation of spin-up, down particles</a:t>
                </a:r>
              </a:p>
              <a:p>
                <a:r>
                  <a:rPr lang="en-US" sz="1400" dirty="0">
                    <a:solidFill>
                      <a:schemeClr val="bg1"/>
                    </a:solidFill>
                    <a:latin typeface="IBM Plex Sans" charset="0"/>
                    <a:ea typeface="IBM Plex Sans" charset="0"/>
                    <a:cs typeface="IBM Plex Sans" charset="0"/>
                  </a:rPr>
                  <a:t>1 qubit reduced to enforce </a:t>
                </a:r>
                <a14:m>
                  <m:oMath xmlns:m="http://schemas.openxmlformats.org/officeDocument/2006/math">
                    <m:sSub>
                      <m:sSubPr>
                        <m:ctrlPr>
                          <a:rPr lang="en-US" sz="1400" i="1">
                            <a:solidFill>
                              <a:schemeClr val="bg1"/>
                            </a:solidFill>
                            <a:latin typeface="Cambria Math" panose="02040503050406030204" pitchFamily="18" charset="0"/>
                            <a:ea typeface="IBM Plex Sans" charset="0"/>
                            <a:cs typeface="IBM Plex Sans" charset="0"/>
                          </a:rPr>
                        </m:ctrlPr>
                      </m:sSubPr>
                      <m:e>
                        <m:r>
                          <a:rPr lang="en-US" sz="1400" i="1">
                            <a:solidFill>
                              <a:schemeClr val="bg1"/>
                            </a:solidFill>
                            <a:latin typeface="Cambria Math" panose="02040503050406030204" pitchFamily="18" charset="0"/>
                            <a:ea typeface="IBM Plex Sans" charset="0"/>
                            <a:cs typeface="IBM Plex Sans" charset="0"/>
                          </a:rPr>
                          <m:t>𝜎</m:t>
                        </m:r>
                      </m:e>
                      <m:sub>
                        <m:r>
                          <a:rPr lang="en-US" sz="1400" i="1">
                            <a:solidFill>
                              <a:schemeClr val="bg1"/>
                            </a:solidFill>
                            <a:latin typeface="Cambria Math" panose="02040503050406030204" pitchFamily="18" charset="0"/>
                            <a:ea typeface="IBM Plex Sans" charset="0"/>
                            <a:cs typeface="IBM Plex Sans" charset="0"/>
                          </a:rPr>
                          <m:t>𝑣</m:t>
                        </m:r>
                      </m:sub>
                    </m:sSub>
                  </m:oMath>
                </a14:m>
                <a:r>
                  <a:rPr lang="en-US" sz="1400" dirty="0">
                    <a:solidFill>
                      <a:schemeClr val="bg1"/>
                    </a:solidFill>
                    <a:latin typeface="IBM Plex Sans" charset="0"/>
                    <a:ea typeface="IBM Plex Sans" charset="0"/>
                    <a:cs typeface="IBM Plex Sans" charset="0"/>
                  </a:rPr>
                  <a:t> symmetry</a:t>
                </a:r>
              </a:p>
              <a:p>
                <a:pPr algn="l"/>
                <a:endParaRPr lang="en-US" sz="1400" dirty="0">
                  <a:solidFill>
                    <a:schemeClr val="bg1"/>
                  </a:solidFill>
                  <a:latin typeface="IBM Plex Sans" charset="0"/>
                  <a:ea typeface="IBM Plex Sans" charset="0"/>
                  <a:cs typeface="IBM Plex Sans" charset="0"/>
                </a:endParaRPr>
              </a:p>
              <a:p>
                <a:pPr algn="l"/>
                <a:r>
                  <a:rPr lang="en-US" sz="1400" dirty="0">
                    <a:solidFill>
                      <a:srgbClr val="00B050"/>
                    </a:solidFill>
                    <a:latin typeface="IBM Plex Sans" charset="0"/>
                    <a:ea typeface="IBM Plex Sans" charset="0"/>
                    <a:cs typeface="IBM Plex Sans" charset="0"/>
                  </a:rPr>
                  <a:t>10-2-1 = 7 qubits</a:t>
                </a:r>
              </a:p>
            </p:txBody>
          </p:sp>
        </mc:Choice>
        <mc:Fallback xmlns="">
          <p:sp>
            <p:nvSpPr>
              <p:cNvPr id="14" name="TextBox 13">
                <a:extLst>
                  <a:ext uri="{FF2B5EF4-FFF2-40B4-BE49-F238E27FC236}">
                    <a16:creationId xmlns:a16="http://schemas.microsoft.com/office/drawing/2014/main" id="{267926FF-1E37-4849-8D58-00F38F11A5B0}"/>
                  </a:ext>
                </a:extLst>
              </p:cNvPr>
              <p:cNvSpPr txBox="1">
                <a:spLocks noRot="1" noChangeAspect="1" noMove="1" noResize="1" noEditPoints="1" noAdjustHandles="1" noChangeArrowheads="1" noChangeShapeType="1" noTextEdit="1"/>
              </p:cNvSpPr>
              <p:nvPr/>
            </p:nvSpPr>
            <p:spPr>
              <a:xfrm>
                <a:off x="2977340" y="3026551"/>
                <a:ext cx="5620449" cy="1384995"/>
              </a:xfrm>
              <a:prstGeom prst="rect">
                <a:avLst/>
              </a:prstGeom>
              <a:blipFill>
                <a:blip r:embed="rId4"/>
                <a:stretch>
                  <a:fillRect l="-225" b="-3636"/>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BA8BDBA2-21B2-B84B-97EE-A0842751B766}"/>
              </a:ext>
            </a:extLst>
          </p:cNvPr>
          <p:cNvSpPr/>
          <p:nvPr/>
        </p:nvSpPr>
        <p:spPr bwMode="auto">
          <a:xfrm>
            <a:off x="228666" y="2259724"/>
            <a:ext cx="3470975" cy="280434"/>
          </a:xfrm>
          <a:prstGeom prst="rect">
            <a:avLst/>
          </a:prstGeom>
          <a:solidFill>
            <a:srgbClr val="FFFFFF"/>
          </a:solidFill>
          <a:ln w="19050">
            <a:solidFill>
              <a:srgbClr val="FFFF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Tree>
    <p:extLst>
      <p:ext uri="{BB962C8B-B14F-4D97-AF65-F5344CB8AC3E}">
        <p14:creationId xmlns:p14="http://schemas.microsoft.com/office/powerpoint/2010/main" val="461790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9EF8328B-2F93-1543-8996-5B6CC920CFCB}"/>
              </a:ext>
            </a:extLst>
          </p:cNvPr>
          <p:cNvCxnSpPr>
            <a:cxnSpLocks/>
          </p:cNvCxnSpPr>
          <p:nvPr/>
        </p:nvCxnSpPr>
        <p:spPr bwMode="auto">
          <a:xfrm flipV="1">
            <a:off x="210311" y="647699"/>
            <a:ext cx="8723378" cy="1"/>
          </a:xfrm>
          <a:prstGeom prst="line">
            <a:avLst/>
          </a:prstGeom>
          <a:ln w="19050">
            <a:solidFill>
              <a:schemeClr val="accent1">
                <a:lumMod val="60000"/>
                <a:lumOff val="4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Footer Placeholder 1">
            <a:extLst>
              <a:ext uri="{FF2B5EF4-FFF2-40B4-BE49-F238E27FC236}">
                <a16:creationId xmlns:a16="http://schemas.microsoft.com/office/drawing/2014/main" id="{230E6382-7B2E-8848-865A-E5532659E8BB}"/>
              </a:ext>
            </a:extLst>
          </p:cNvPr>
          <p:cNvSpPr>
            <a:spLocks noGrp="1"/>
          </p:cNvSpPr>
          <p:nvPr>
            <p:ph type="ftr" sz="quarter" idx="10"/>
          </p:nvPr>
        </p:nvSpPr>
        <p:spPr>
          <a:xfrm>
            <a:off x="228666" y="4787900"/>
            <a:ext cx="4114735" cy="166687"/>
          </a:xfrm>
        </p:spPr>
        <p:txBody>
          <a:bodyPr/>
          <a:lstStyle/>
          <a:p>
            <a:r>
              <a:rPr lang="en-US" dirty="0">
                <a:solidFill>
                  <a:schemeClr val="bg1"/>
                </a:solidFill>
              </a:rPr>
              <a:t>ARC Apps Team / July 13, 2020 / © 2020 IBM Corporation</a:t>
            </a:r>
          </a:p>
        </p:txBody>
      </p:sp>
      <p:sp>
        <p:nvSpPr>
          <p:cNvPr id="64" name="Title 5">
            <a:extLst>
              <a:ext uri="{FF2B5EF4-FFF2-40B4-BE49-F238E27FC236}">
                <a16:creationId xmlns:a16="http://schemas.microsoft.com/office/drawing/2014/main" id="{7DA6CCAC-71BC-F448-A313-7276E86F5F41}"/>
              </a:ext>
            </a:extLst>
          </p:cNvPr>
          <p:cNvSpPr txBox="1">
            <a:spLocks/>
          </p:cNvSpPr>
          <p:nvPr/>
        </p:nvSpPr>
        <p:spPr>
          <a:xfrm>
            <a:off x="210311" y="201168"/>
            <a:ext cx="8798607" cy="804672"/>
          </a:xfrm>
          <a:prstGeom prst="rect">
            <a:avLst/>
          </a:prstGeom>
        </p:spPr>
        <p:txBody>
          <a:bodyPr vert="horz" lIns="0" tIns="0" rIns="0" bIns="0" rtlCol="0" anchor="t">
            <a:noAutofit/>
          </a:bodyPr>
          <a:lstStyle>
            <a:lvl1pPr algn="l" rtl="0" eaLnBrk="1" fontAlgn="base" hangingPunct="1">
              <a:lnSpc>
                <a:spcPct val="110000"/>
              </a:lnSpc>
              <a:spcBef>
                <a:spcPct val="0"/>
              </a:spcBef>
              <a:spcAft>
                <a:spcPct val="0"/>
              </a:spcAft>
              <a:defRPr sz="2800" b="0" i="0">
                <a:solidFill>
                  <a:srgbClr val="F2F4F8"/>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kern="0" dirty="0">
                <a:solidFill>
                  <a:schemeClr val="bg1"/>
                </a:solidFill>
              </a:rPr>
              <a:t>Step 5: exploring the electronic structure</a:t>
            </a:r>
          </a:p>
        </p:txBody>
      </p:sp>
      <p:sp>
        <p:nvSpPr>
          <p:cNvPr id="10" name="TextBox 9">
            <a:extLst>
              <a:ext uri="{FF2B5EF4-FFF2-40B4-BE49-F238E27FC236}">
                <a16:creationId xmlns:a16="http://schemas.microsoft.com/office/drawing/2014/main" id="{95485C88-C99D-6D4B-91EF-EDFA1363E7B5}"/>
              </a:ext>
            </a:extLst>
          </p:cNvPr>
          <p:cNvSpPr txBox="1"/>
          <p:nvPr/>
        </p:nvSpPr>
        <p:spPr>
          <a:xfrm>
            <a:off x="210311" y="786454"/>
            <a:ext cx="8670963" cy="3108543"/>
          </a:xfrm>
          <a:prstGeom prst="rect">
            <a:avLst/>
          </a:prstGeom>
          <a:noFill/>
        </p:spPr>
        <p:txBody>
          <a:bodyPr wrap="none" rtlCol="0">
            <a:spAutoFit/>
          </a:bodyPr>
          <a:lstStyle/>
          <a:p>
            <a:pPr algn="l"/>
            <a:r>
              <a:rPr lang="en-US" sz="1400" dirty="0">
                <a:solidFill>
                  <a:schemeClr val="bg1"/>
                </a:solidFill>
                <a:latin typeface="IBM Plex Sans" charset="0"/>
                <a:ea typeface="IBM Plex Sans" charset="0"/>
                <a:cs typeface="IBM Plex Sans" charset="0"/>
              </a:rPr>
              <a:t>In a VQE simulation, the energy is minimized as a function of the circuit parameters.</a:t>
            </a:r>
          </a:p>
          <a:p>
            <a:pPr algn="l"/>
            <a:r>
              <a:rPr lang="en-US" sz="1400" dirty="0">
                <a:solidFill>
                  <a:schemeClr val="bg1"/>
                </a:solidFill>
                <a:latin typeface="IBM Plex Sans" charset="0"/>
                <a:ea typeface="IBM Plex Sans" charset="0"/>
                <a:cs typeface="IBM Plex Sans" charset="0"/>
              </a:rPr>
              <a:t>Of course, this requires an optimizer.</a:t>
            </a:r>
          </a:p>
          <a:p>
            <a:pPr algn="l"/>
            <a:endParaRPr lang="en-US" sz="1400" dirty="0">
              <a:solidFill>
                <a:schemeClr val="bg1"/>
              </a:solidFill>
              <a:latin typeface="IBM Plex Sans" charset="0"/>
              <a:ea typeface="IBM Plex Sans" charset="0"/>
              <a:cs typeface="IBM Plex Sans" charset="0"/>
            </a:endParaRPr>
          </a:p>
          <a:p>
            <a:pPr algn="l"/>
            <a:r>
              <a:rPr lang="en-US" sz="1400" dirty="0">
                <a:solidFill>
                  <a:schemeClr val="bg1"/>
                </a:solidFill>
                <a:latin typeface="IBM Plex Sans" charset="0"/>
                <a:ea typeface="IBM Plex Sans" charset="0"/>
                <a:cs typeface="IBM Plex Sans" charset="0"/>
              </a:rPr>
              <a:t>On the classical “</a:t>
            </a:r>
            <a:r>
              <a:rPr lang="en-US" sz="1400" dirty="0" err="1">
                <a:solidFill>
                  <a:schemeClr val="bg1"/>
                </a:solidFill>
                <a:latin typeface="IBM Plex Sans" charset="0"/>
                <a:ea typeface="IBM Plex Sans" charset="0"/>
                <a:cs typeface="IBM Plex Sans" charset="0"/>
              </a:rPr>
              <a:t>statevector</a:t>
            </a:r>
            <a:r>
              <a:rPr lang="en-US" sz="1400" dirty="0">
                <a:solidFill>
                  <a:schemeClr val="bg1"/>
                </a:solidFill>
                <a:latin typeface="IBM Plex Sans" charset="0"/>
                <a:ea typeface="IBM Plex Sans" charset="0"/>
                <a:cs typeface="IBM Plex Sans" charset="0"/>
              </a:rPr>
              <a:t>” simulator (no statistical uncertainties), possible choices are:</a:t>
            </a:r>
          </a:p>
          <a:p>
            <a:pPr algn="l"/>
            <a:endParaRPr lang="en-US" sz="1400" dirty="0">
              <a:solidFill>
                <a:schemeClr val="bg1"/>
              </a:solidFill>
              <a:latin typeface="IBM Plex Sans" charset="0"/>
              <a:ea typeface="IBM Plex Sans" charset="0"/>
              <a:cs typeface="IBM Plex Sans" charset="0"/>
            </a:endParaRPr>
          </a:p>
          <a:p>
            <a:pPr algn="l"/>
            <a:r>
              <a:rPr lang="en-US" sz="1400" dirty="0">
                <a:solidFill>
                  <a:schemeClr val="bg1"/>
                </a:solidFill>
                <a:latin typeface="IBM Plex Sans" charset="0"/>
                <a:ea typeface="IBM Plex Sans" charset="0"/>
                <a:cs typeface="IBM Plex Sans" charset="0"/>
              </a:rPr>
              <a:t>COBYLA (constrained optimization by linear approximation)</a:t>
            </a:r>
          </a:p>
          <a:p>
            <a:pPr algn="l"/>
            <a:r>
              <a:rPr lang="en-US" sz="1400" dirty="0">
                <a:solidFill>
                  <a:schemeClr val="bg1"/>
                </a:solidFill>
                <a:latin typeface="IBM Plex Sans" charset="0"/>
                <a:ea typeface="IBM Plex Sans" charset="0"/>
                <a:cs typeface="IBM Plex Sans" charset="0"/>
              </a:rPr>
              <a:t>CG (conjugate gradient) </a:t>
            </a:r>
          </a:p>
          <a:p>
            <a:pPr algn="l"/>
            <a:r>
              <a:rPr lang="en-US" sz="1400" dirty="0">
                <a:solidFill>
                  <a:schemeClr val="bg1"/>
                </a:solidFill>
                <a:latin typeface="IBM Plex Sans" charset="0"/>
                <a:ea typeface="IBM Plex Sans" charset="0"/>
                <a:cs typeface="IBM Plex Sans" charset="0"/>
              </a:rPr>
              <a:t>SLSQP (sequential least squares)</a:t>
            </a:r>
          </a:p>
          <a:p>
            <a:pPr algn="l"/>
            <a:r>
              <a:rPr lang="en-US" sz="1400" dirty="0">
                <a:solidFill>
                  <a:schemeClr val="bg1"/>
                </a:solidFill>
                <a:latin typeface="IBM Plex Sans" charset="0"/>
                <a:ea typeface="IBM Plex Sans" charset="0"/>
                <a:cs typeface="IBM Plex Sans" charset="0"/>
              </a:rPr>
              <a:t>BFGS (</a:t>
            </a:r>
            <a:r>
              <a:rPr lang="en-US" sz="1400" dirty="0" err="1">
                <a:solidFill>
                  <a:schemeClr val="bg1"/>
                </a:solidFill>
                <a:latin typeface="IBM Plex Sans" charset="0"/>
                <a:ea typeface="IBM Plex Sans" charset="0"/>
                <a:cs typeface="IBM Plex Sans" charset="0"/>
              </a:rPr>
              <a:t>Broyden</a:t>
            </a:r>
            <a:r>
              <a:rPr lang="en-US" sz="1400" dirty="0">
                <a:solidFill>
                  <a:schemeClr val="bg1"/>
                </a:solidFill>
                <a:latin typeface="IBM Plex Sans" charset="0"/>
                <a:ea typeface="IBM Plex Sans" charset="0"/>
                <a:cs typeface="IBM Plex Sans" charset="0"/>
              </a:rPr>
              <a:t>-Fletcher-Goldfarb-</a:t>
            </a:r>
            <a:r>
              <a:rPr lang="en-US" sz="1400" dirty="0" err="1">
                <a:solidFill>
                  <a:schemeClr val="bg1"/>
                </a:solidFill>
                <a:latin typeface="IBM Plex Sans" charset="0"/>
                <a:ea typeface="IBM Plex Sans" charset="0"/>
                <a:cs typeface="IBM Plex Sans" charset="0"/>
              </a:rPr>
              <a:t>Shanno</a:t>
            </a:r>
            <a:r>
              <a:rPr lang="en-US" sz="1400" dirty="0">
                <a:solidFill>
                  <a:schemeClr val="bg1"/>
                </a:solidFill>
                <a:latin typeface="IBM Plex Sans" charset="0"/>
                <a:ea typeface="IBM Plex Sans" charset="0"/>
                <a:cs typeface="IBM Plex Sans" charset="0"/>
              </a:rPr>
              <a:t>)</a:t>
            </a:r>
          </a:p>
          <a:p>
            <a:pPr algn="l"/>
            <a:endParaRPr lang="en-US" sz="1400" dirty="0">
              <a:solidFill>
                <a:srgbClr val="FF0000"/>
              </a:solidFill>
              <a:latin typeface="IBM Plex Sans" charset="0"/>
              <a:ea typeface="IBM Plex Sans" charset="0"/>
              <a:cs typeface="IBM Plex Sans" charset="0"/>
            </a:endParaRPr>
          </a:p>
          <a:p>
            <a:pPr algn="l"/>
            <a:r>
              <a:rPr lang="en-US" sz="1400" dirty="0">
                <a:solidFill>
                  <a:srgbClr val="FF0000"/>
                </a:solidFill>
                <a:latin typeface="IBM Plex Sans" charset="0"/>
                <a:ea typeface="IBM Plex Sans" charset="0"/>
                <a:cs typeface="IBM Plex Sans" charset="0"/>
              </a:rPr>
              <a:t>GC, SLSQP,BFGS are gradient-based optimizers, with gradient estimated numerically.</a:t>
            </a:r>
          </a:p>
          <a:p>
            <a:pPr algn="l"/>
            <a:r>
              <a:rPr lang="en-US" sz="1400" dirty="0">
                <a:solidFill>
                  <a:srgbClr val="FF0000"/>
                </a:solidFill>
                <a:latin typeface="IBM Plex Sans" charset="0"/>
                <a:ea typeface="IBM Plex Sans" charset="0"/>
                <a:cs typeface="IBM Plex Sans" charset="0"/>
              </a:rPr>
              <a:t>On the classical “</a:t>
            </a:r>
            <a:r>
              <a:rPr lang="en-US" sz="1400" dirty="0" err="1">
                <a:solidFill>
                  <a:srgbClr val="FF0000"/>
                </a:solidFill>
                <a:latin typeface="IBM Plex Sans" charset="0"/>
                <a:ea typeface="IBM Plex Sans" charset="0"/>
                <a:cs typeface="IBM Plex Sans" charset="0"/>
              </a:rPr>
              <a:t>qasm</a:t>
            </a:r>
            <a:r>
              <a:rPr lang="en-US" sz="1400" dirty="0">
                <a:solidFill>
                  <a:srgbClr val="FF0000"/>
                </a:solidFill>
                <a:latin typeface="IBM Plex Sans" charset="0"/>
                <a:ea typeface="IBM Plex Sans" charset="0"/>
                <a:cs typeface="IBM Plex Sans" charset="0"/>
              </a:rPr>
              <a:t>” simulator and on hardware (statistical uncertainties), the recommended choice is</a:t>
            </a:r>
          </a:p>
          <a:p>
            <a:pPr algn="l"/>
            <a:endParaRPr lang="en-US" sz="1400" dirty="0">
              <a:solidFill>
                <a:srgbClr val="FF0000"/>
              </a:solidFill>
              <a:latin typeface="IBM Plex Sans" charset="0"/>
              <a:ea typeface="IBM Plex Sans" charset="0"/>
              <a:cs typeface="IBM Plex Sans" charset="0"/>
            </a:endParaRPr>
          </a:p>
          <a:p>
            <a:pPr algn="l"/>
            <a:r>
              <a:rPr lang="en-US" sz="1400" dirty="0">
                <a:solidFill>
                  <a:schemeClr val="bg1"/>
                </a:solidFill>
                <a:latin typeface="IBM Plex Sans" charset="0"/>
                <a:ea typeface="IBM Plex Sans" charset="0"/>
                <a:cs typeface="IBM Plex Sans" charset="0"/>
              </a:rPr>
              <a:t>SPSA (simultaneous perturbation stochastic approximation)</a:t>
            </a:r>
          </a:p>
        </p:txBody>
      </p:sp>
      <p:pic>
        <p:nvPicPr>
          <p:cNvPr id="4" name="Picture 3">
            <a:extLst>
              <a:ext uri="{FF2B5EF4-FFF2-40B4-BE49-F238E27FC236}">
                <a16:creationId xmlns:a16="http://schemas.microsoft.com/office/drawing/2014/main" id="{1BF1283E-6091-3C42-9461-1EC3D9511A34}"/>
              </a:ext>
            </a:extLst>
          </p:cNvPr>
          <p:cNvPicPr>
            <a:picLocks noChangeAspect="1"/>
          </p:cNvPicPr>
          <p:nvPr/>
        </p:nvPicPr>
        <p:blipFill>
          <a:blip r:embed="rId2"/>
          <a:stretch>
            <a:fillRect/>
          </a:stretch>
        </p:blipFill>
        <p:spPr>
          <a:xfrm>
            <a:off x="4175468" y="3947145"/>
            <a:ext cx="4847831" cy="1076291"/>
          </a:xfrm>
          <a:prstGeom prst="rect">
            <a:avLst/>
          </a:prstGeom>
        </p:spPr>
      </p:pic>
    </p:spTree>
    <p:extLst>
      <p:ext uri="{BB962C8B-B14F-4D97-AF65-F5344CB8AC3E}">
        <p14:creationId xmlns:p14="http://schemas.microsoft.com/office/powerpoint/2010/main" val="2343803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9EF8328B-2F93-1543-8996-5B6CC920CFCB}"/>
              </a:ext>
            </a:extLst>
          </p:cNvPr>
          <p:cNvCxnSpPr>
            <a:cxnSpLocks/>
          </p:cNvCxnSpPr>
          <p:nvPr/>
        </p:nvCxnSpPr>
        <p:spPr bwMode="auto">
          <a:xfrm flipV="1">
            <a:off x="210311" y="647699"/>
            <a:ext cx="8723378" cy="1"/>
          </a:xfrm>
          <a:prstGeom prst="line">
            <a:avLst/>
          </a:prstGeom>
          <a:ln w="19050">
            <a:solidFill>
              <a:schemeClr val="accent1">
                <a:lumMod val="60000"/>
                <a:lumOff val="4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Footer Placeholder 1">
            <a:extLst>
              <a:ext uri="{FF2B5EF4-FFF2-40B4-BE49-F238E27FC236}">
                <a16:creationId xmlns:a16="http://schemas.microsoft.com/office/drawing/2014/main" id="{230E6382-7B2E-8848-865A-E5532659E8BB}"/>
              </a:ext>
            </a:extLst>
          </p:cNvPr>
          <p:cNvSpPr>
            <a:spLocks noGrp="1"/>
          </p:cNvSpPr>
          <p:nvPr>
            <p:ph type="ftr" sz="quarter" idx="10"/>
          </p:nvPr>
        </p:nvSpPr>
        <p:spPr>
          <a:xfrm>
            <a:off x="228666" y="4787900"/>
            <a:ext cx="4114735" cy="166687"/>
          </a:xfrm>
        </p:spPr>
        <p:txBody>
          <a:bodyPr/>
          <a:lstStyle/>
          <a:p>
            <a:r>
              <a:rPr lang="en-US" dirty="0">
                <a:solidFill>
                  <a:schemeClr val="bg1"/>
                </a:solidFill>
              </a:rPr>
              <a:t>ARC Apps Team / July 13, 2020 / © 2020 IBM Corporation</a:t>
            </a:r>
          </a:p>
        </p:txBody>
      </p:sp>
      <p:sp>
        <p:nvSpPr>
          <p:cNvPr id="64" name="Title 5">
            <a:extLst>
              <a:ext uri="{FF2B5EF4-FFF2-40B4-BE49-F238E27FC236}">
                <a16:creationId xmlns:a16="http://schemas.microsoft.com/office/drawing/2014/main" id="{7DA6CCAC-71BC-F448-A313-7276E86F5F41}"/>
              </a:ext>
            </a:extLst>
          </p:cNvPr>
          <p:cNvSpPr txBox="1">
            <a:spLocks/>
          </p:cNvSpPr>
          <p:nvPr/>
        </p:nvSpPr>
        <p:spPr>
          <a:xfrm>
            <a:off x="210311" y="201168"/>
            <a:ext cx="8798607" cy="804672"/>
          </a:xfrm>
          <a:prstGeom prst="rect">
            <a:avLst/>
          </a:prstGeom>
        </p:spPr>
        <p:txBody>
          <a:bodyPr vert="horz" lIns="0" tIns="0" rIns="0" bIns="0" rtlCol="0" anchor="t">
            <a:noAutofit/>
          </a:bodyPr>
          <a:lstStyle>
            <a:lvl1pPr algn="l" rtl="0" eaLnBrk="1" fontAlgn="base" hangingPunct="1">
              <a:lnSpc>
                <a:spcPct val="110000"/>
              </a:lnSpc>
              <a:spcBef>
                <a:spcPct val="0"/>
              </a:spcBef>
              <a:spcAft>
                <a:spcPct val="0"/>
              </a:spcAft>
              <a:defRPr sz="2800" b="0" i="0">
                <a:solidFill>
                  <a:srgbClr val="F2F4F8"/>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kern="0" dirty="0">
                <a:solidFill>
                  <a:schemeClr val="bg1"/>
                </a:solidFill>
              </a:rPr>
              <a:t>Step 6: harvesting results</a:t>
            </a:r>
          </a:p>
        </p:txBody>
      </p:sp>
      <p:pic>
        <p:nvPicPr>
          <p:cNvPr id="4" name="Picture 3">
            <a:extLst>
              <a:ext uri="{FF2B5EF4-FFF2-40B4-BE49-F238E27FC236}">
                <a16:creationId xmlns:a16="http://schemas.microsoft.com/office/drawing/2014/main" id="{0F79B981-2AE1-4C40-8130-7B808D5C821E}"/>
              </a:ext>
            </a:extLst>
          </p:cNvPr>
          <p:cNvPicPr>
            <a:picLocks noChangeAspect="1"/>
          </p:cNvPicPr>
          <p:nvPr/>
        </p:nvPicPr>
        <p:blipFill>
          <a:blip r:embed="rId2"/>
          <a:stretch>
            <a:fillRect/>
          </a:stretch>
        </p:blipFill>
        <p:spPr>
          <a:xfrm>
            <a:off x="328862" y="3417557"/>
            <a:ext cx="8486276" cy="1204776"/>
          </a:xfrm>
          <a:prstGeom prst="rect">
            <a:avLst/>
          </a:prstGeom>
        </p:spPr>
      </p:pic>
      <p:pic>
        <p:nvPicPr>
          <p:cNvPr id="6" name="Picture 5">
            <a:extLst>
              <a:ext uri="{FF2B5EF4-FFF2-40B4-BE49-F238E27FC236}">
                <a16:creationId xmlns:a16="http://schemas.microsoft.com/office/drawing/2014/main" id="{7C59A735-E440-3744-9153-F6E2415A182B}"/>
              </a:ext>
            </a:extLst>
          </p:cNvPr>
          <p:cNvPicPr>
            <a:picLocks noChangeAspect="1"/>
          </p:cNvPicPr>
          <p:nvPr/>
        </p:nvPicPr>
        <p:blipFill>
          <a:blip r:embed="rId3"/>
          <a:stretch>
            <a:fillRect/>
          </a:stretch>
        </p:blipFill>
        <p:spPr>
          <a:xfrm>
            <a:off x="228666" y="796543"/>
            <a:ext cx="4019790" cy="2472171"/>
          </a:xfrm>
          <a:prstGeom prst="rect">
            <a:avLst/>
          </a:prstGeom>
        </p:spPr>
      </p:pic>
      <p:sp>
        <p:nvSpPr>
          <p:cNvPr id="2" name="Rectangle 1">
            <a:extLst>
              <a:ext uri="{FF2B5EF4-FFF2-40B4-BE49-F238E27FC236}">
                <a16:creationId xmlns:a16="http://schemas.microsoft.com/office/drawing/2014/main" id="{D4E180E6-A9E2-1F48-9DF1-CE3B82C10CE2}"/>
              </a:ext>
            </a:extLst>
          </p:cNvPr>
          <p:cNvSpPr/>
          <p:nvPr/>
        </p:nvSpPr>
        <p:spPr bwMode="auto">
          <a:xfrm>
            <a:off x="589824" y="4204138"/>
            <a:ext cx="608356" cy="259249"/>
          </a:xfrm>
          <a:prstGeom prst="rect">
            <a:avLst/>
          </a:prstGeom>
          <a:solidFill>
            <a:srgbClr val="FFFF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11" name="Rectangle 10">
            <a:extLst>
              <a:ext uri="{FF2B5EF4-FFF2-40B4-BE49-F238E27FC236}">
                <a16:creationId xmlns:a16="http://schemas.microsoft.com/office/drawing/2014/main" id="{2761777F-F228-6B4E-875A-2B32545C35EB}"/>
              </a:ext>
            </a:extLst>
          </p:cNvPr>
          <p:cNvSpPr/>
          <p:nvPr/>
        </p:nvSpPr>
        <p:spPr bwMode="auto">
          <a:xfrm>
            <a:off x="1362334" y="4204137"/>
            <a:ext cx="1181170" cy="259249"/>
          </a:xfrm>
          <a:prstGeom prst="rect">
            <a:avLst/>
          </a:prstGeom>
          <a:solidFill>
            <a:srgbClr val="FFFF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12" name="Rectangle 11">
            <a:extLst>
              <a:ext uri="{FF2B5EF4-FFF2-40B4-BE49-F238E27FC236}">
                <a16:creationId xmlns:a16="http://schemas.microsoft.com/office/drawing/2014/main" id="{3CB5AE0B-0EC8-CB48-BEBA-82A3C2F732E4}"/>
              </a:ext>
            </a:extLst>
          </p:cNvPr>
          <p:cNvSpPr/>
          <p:nvPr/>
        </p:nvSpPr>
        <p:spPr bwMode="auto">
          <a:xfrm>
            <a:off x="3234904" y="4221647"/>
            <a:ext cx="1013552" cy="259249"/>
          </a:xfrm>
          <a:prstGeom prst="rect">
            <a:avLst/>
          </a:prstGeom>
          <a:solidFill>
            <a:srgbClr val="FFFF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13" name="Rectangle 12">
            <a:extLst>
              <a:ext uri="{FF2B5EF4-FFF2-40B4-BE49-F238E27FC236}">
                <a16:creationId xmlns:a16="http://schemas.microsoft.com/office/drawing/2014/main" id="{169A702A-9F06-C64C-8119-8327899D204A}"/>
              </a:ext>
            </a:extLst>
          </p:cNvPr>
          <p:cNvSpPr/>
          <p:nvPr/>
        </p:nvSpPr>
        <p:spPr bwMode="auto">
          <a:xfrm>
            <a:off x="4388770" y="4204136"/>
            <a:ext cx="1013552" cy="259249"/>
          </a:xfrm>
          <a:prstGeom prst="rect">
            <a:avLst/>
          </a:prstGeom>
          <a:solidFill>
            <a:srgbClr val="FFFF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14" name="Rectangle 13">
            <a:extLst>
              <a:ext uri="{FF2B5EF4-FFF2-40B4-BE49-F238E27FC236}">
                <a16:creationId xmlns:a16="http://schemas.microsoft.com/office/drawing/2014/main" id="{542BD087-C247-C445-B122-F3BDAA51AB92}"/>
              </a:ext>
            </a:extLst>
          </p:cNvPr>
          <p:cNvSpPr/>
          <p:nvPr/>
        </p:nvSpPr>
        <p:spPr bwMode="auto">
          <a:xfrm>
            <a:off x="2735217" y="4204135"/>
            <a:ext cx="359373" cy="259249"/>
          </a:xfrm>
          <a:prstGeom prst="rect">
            <a:avLst/>
          </a:prstGeom>
          <a:solidFill>
            <a:srgbClr val="FFFF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15" name="Rectangle 14">
            <a:extLst>
              <a:ext uri="{FF2B5EF4-FFF2-40B4-BE49-F238E27FC236}">
                <a16:creationId xmlns:a16="http://schemas.microsoft.com/office/drawing/2014/main" id="{D3C5A1FB-C88C-7249-933E-7802B745DD76}"/>
              </a:ext>
            </a:extLst>
          </p:cNvPr>
          <p:cNvSpPr/>
          <p:nvPr/>
        </p:nvSpPr>
        <p:spPr bwMode="auto">
          <a:xfrm>
            <a:off x="5775177" y="4200622"/>
            <a:ext cx="510003" cy="259249"/>
          </a:xfrm>
          <a:prstGeom prst="rect">
            <a:avLst/>
          </a:prstGeom>
          <a:solidFill>
            <a:srgbClr val="FFFF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16" name="Rectangle 15">
            <a:extLst>
              <a:ext uri="{FF2B5EF4-FFF2-40B4-BE49-F238E27FC236}">
                <a16:creationId xmlns:a16="http://schemas.microsoft.com/office/drawing/2014/main" id="{618AA534-0D3C-4E47-9CA3-AF17B78F2484}"/>
              </a:ext>
            </a:extLst>
          </p:cNvPr>
          <p:cNvSpPr/>
          <p:nvPr/>
        </p:nvSpPr>
        <p:spPr bwMode="auto">
          <a:xfrm>
            <a:off x="6610498" y="4193601"/>
            <a:ext cx="869631" cy="259249"/>
          </a:xfrm>
          <a:prstGeom prst="rect">
            <a:avLst/>
          </a:prstGeom>
          <a:solidFill>
            <a:srgbClr val="FFFF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17" name="Rectangle 16">
            <a:extLst>
              <a:ext uri="{FF2B5EF4-FFF2-40B4-BE49-F238E27FC236}">
                <a16:creationId xmlns:a16="http://schemas.microsoft.com/office/drawing/2014/main" id="{69596CB1-A2E3-9947-B296-F8A174B0945B}"/>
              </a:ext>
            </a:extLst>
          </p:cNvPr>
          <p:cNvSpPr/>
          <p:nvPr/>
        </p:nvSpPr>
        <p:spPr bwMode="auto">
          <a:xfrm>
            <a:off x="7697119" y="4200621"/>
            <a:ext cx="869631" cy="259249"/>
          </a:xfrm>
          <a:prstGeom prst="rect">
            <a:avLst/>
          </a:prstGeom>
          <a:solidFill>
            <a:srgbClr val="FFFF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18" name="Rectangle 17">
            <a:extLst>
              <a:ext uri="{FF2B5EF4-FFF2-40B4-BE49-F238E27FC236}">
                <a16:creationId xmlns:a16="http://schemas.microsoft.com/office/drawing/2014/main" id="{DDD229A9-D1E9-BF44-8C3C-64032CE4F417}"/>
              </a:ext>
            </a:extLst>
          </p:cNvPr>
          <p:cNvSpPr/>
          <p:nvPr/>
        </p:nvSpPr>
        <p:spPr bwMode="auto">
          <a:xfrm>
            <a:off x="228666" y="2214424"/>
            <a:ext cx="4019790" cy="1054290"/>
          </a:xfrm>
          <a:prstGeom prst="rect">
            <a:avLst/>
          </a:prstGeom>
          <a:solidFill>
            <a:srgbClr val="FFFF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10" name="TextBox 9">
            <a:extLst>
              <a:ext uri="{FF2B5EF4-FFF2-40B4-BE49-F238E27FC236}">
                <a16:creationId xmlns:a16="http://schemas.microsoft.com/office/drawing/2014/main" id="{95485C88-C99D-6D4B-91EF-EDFA1363E7B5}"/>
              </a:ext>
            </a:extLst>
          </p:cNvPr>
          <p:cNvSpPr txBox="1"/>
          <p:nvPr/>
        </p:nvSpPr>
        <p:spPr>
          <a:xfrm>
            <a:off x="210311" y="2166886"/>
            <a:ext cx="8723378" cy="1169551"/>
          </a:xfrm>
          <a:prstGeom prst="rect">
            <a:avLst/>
          </a:prstGeom>
          <a:noFill/>
        </p:spPr>
        <p:txBody>
          <a:bodyPr wrap="square" rtlCol="0">
            <a:spAutoFit/>
          </a:bodyPr>
          <a:lstStyle/>
          <a:p>
            <a:pPr algn="l"/>
            <a:r>
              <a:rPr lang="en-US" sz="1400" dirty="0">
                <a:solidFill>
                  <a:schemeClr val="bg1"/>
                </a:solidFill>
                <a:latin typeface="IBM Plex Sans" charset="0"/>
                <a:ea typeface="IBM Plex Sans" charset="0"/>
                <a:cs typeface="IBM Plex Sans" charset="0"/>
              </a:rPr>
              <a:t>Energy is important, but other properties too!</a:t>
            </a:r>
          </a:p>
          <a:p>
            <a:pPr algn="l"/>
            <a:r>
              <a:rPr lang="en-US" sz="1400" dirty="0">
                <a:solidFill>
                  <a:schemeClr val="bg1"/>
                </a:solidFill>
                <a:latin typeface="IBM Plex Sans" charset="0"/>
                <a:ea typeface="IBM Plex Sans" charset="0"/>
                <a:cs typeface="IBM Plex Sans" charset="0"/>
              </a:rPr>
              <a:t>It is especially important to extract electrostatic properties (e.g. dipole moments)</a:t>
            </a:r>
          </a:p>
          <a:p>
            <a:pPr algn="l"/>
            <a:r>
              <a:rPr lang="en-US" sz="1400" dirty="0">
                <a:solidFill>
                  <a:schemeClr val="bg1"/>
                </a:solidFill>
                <a:latin typeface="IBM Plex Sans" charset="0"/>
                <a:ea typeface="IBM Plex Sans" charset="0"/>
                <a:cs typeface="IBM Plex Sans" charset="0"/>
              </a:rPr>
              <a:t>but also information on particle number and spin, which can signal false convergence of VQE</a:t>
            </a:r>
          </a:p>
          <a:p>
            <a:pPr algn="l"/>
            <a:endParaRPr lang="en-US" sz="1400" dirty="0">
              <a:solidFill>
                <a:schemeClr val="bg1"/>
              </a:solidFill>
              <a:latin typeface="IBM Plex Sans" charset="0"/>
              <a:ea typeface="IBM Plex Sans" charset="0"/>
              <a:cs typeface="IBM Plex Sans" charset="0"/>
            </a:endParaRPr>
          </a:p>
          <a:p>
            <a:r>
              <a:rPr lang="en-US" sz="1400" i="1" dirty="0">
                <a:solidFill>
                  <a:srgbClr val="FF0000"/>
                </a:solidFill>
                <a:latin typeface="IBM Plex Sans" charset="0"/>
                <a:ea typeface="IBM Plex Sans" charset="0"/>
                <a:cs typeface="IBM Plex Sans" charset="0"/>
              </a:rPr>
              <a:t>                                           				            broken C</a:t>
            </a:r>
            <a:r>
              <a:rPr lang="en-US" sz="1400" i="1" baseline="-25000" dirty="0">
                <a:solidFill>
                  <a:srgbClr val="FF0000"/>
                </a:solidFill>
                <a:latin typeface="IBM Plex Sans" charset="0"/>
                <a:ea typeface="IBM Plex Sans" charset="0"/>
                <a:cs typeface="IBM Plex Sans" charset="0"/>
              </a:rPr>
              <a:t>2v</a:t>
            </a:r>
            <a:r>
              <a:rPr lang="en-US" sz="1400" i="1" dirty="0">
                <a:solidFill>
                  <a:srgbClr val="FF0000"/>
                </a:solidFill>
                <a:latin typeface="IBM Plex Sans" charset="0"/>
                <a:ea typeface="IBM Plex Sans" charset="0"/>
                <a:cs typeface="IBM Plex Sans" charset="0"/>
              </a:rPr>
              <a:t> symmetry (only 1 symmetry detected)</a:t>
            </a:r>
          </a:p>
        </p:txBody>
      </p:sp>
    </p:spTree>
    <p:extLst>
      <p:ext uri="{BB962C8B-B14F-4D97-AF65-F5344CB8AC3E}">
        <p14:creationId xmlns:p14="http://schemas.microsoft.com/office/powerpoint/2010/main" val="29836987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9EF8328B-2F93-1543-8996-5B6CC920CFCB}"/>
              </a:ext>
            </a:extLst>
          </p:cNvPr>
          <p:cNvCxnSpPr>
            <a:cxnSpLocks/>
          </p:cNvCxnSpPr>
          <p:nvPr/>
        </p:nvCxnSpPr>
        <p:spPr bwMode="auto">
          <a:xfrm flipV="1">
            <a:off x="210311" y="647699"/>
            <a:ext cx="8723378" cy="1"/>
          </a:xfrm>
          <a:prstGeom prst="line">
            <a:avLst/>
          </a:prstGeom>
          <a:ln w="19050">
            <a:solidFill>
              <a:schemeClr val="accent1">
                <a:lumMod val="60000"/>
                <a:lumOff val="4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Footer Placeholder 1">
            <a:extLst>
              <a:ext uri="{FF2B5EF4-FFF2-40B4-BE49-F238E27FC236}">
                <a16:creationId xmlns:a16="http://schemas.microsoft.com/office/drawing/2014/main" id="{230E6382-7B2E-8848-865A-E5532659E8BB}"/>
              </a:ext>
            </a:extLst>
          </p:cNvPr>
          <p:cNvSpPr>
            <a:spLocks noGrp="1"/>
          </p:cNvSpPr>
          <p:nvPr>
            <p:ph type="ftr" sz="quarter" idx="10"/>
          </p:nvPr>
        </p:nvSpPr>
        <p:spPr>
          <a:xfrm>
            <a:off x="228666" y="4787900"/>
            <a:ext cx="4114735" cy="166687"/>
          </a:xfrm>
        </p:spPr>
        <p:txBody>
          <a:bodyPr/>
          <a:lstStyle/>
          <a:p>
            <a:r>
              <a:rPr lang="en-US" dirty="0">
                <a:solidFill>
                  <a:schemeClr val="bg1"/>
                </a:solidFill>
              </a:rPr>
              <a:t>ARC Apps Team / July 13, 2020 / © 2020 IBM Corporation</a:t>
            </a:r>
          </a:p>
        </p:txBody>
      </p:sp>
      <p:sp>
        <p:nvSpPr>
          <p:cNvPr id="64" name="Title 5">
            <a:extLst>
              <a:ext uri="{FF2B5EF4-FFF2-40B4-BE49-F238E27FC236}">
                <a16:creationId xmlns:a16="http://schemas.microsoft.com/office/drawing/2014/main" id="{7DA6CCAC-71BC-F448-A313-7276E86F5F41}"/>
              </a:ext>
            </a:extLst>
          </p:cNvPr>
          <p:cNvSpPr txBox="1">
            <a:spLocks/>
          </p:cNvSpPr>
          <p:nvPr/>
        </p:nvSpPr>
        <p:spPr>
          <a:xfrm>
            <a:off x="210311" y="201168"/>
            <a:ext cx="8798607" cy="804672"/>
          </a:xfrm>
          <a:prstGeom prst="rect">
            <a:avLst/>
          </a:prstGeom>
        </p:spPr>
        <p:txBody>
          <a:bodyPr vert="horz" lIns="0" tIns="0" rIns="0" bIns="0" rtlCol="0" anchor="t">
            <a:noAutofit/>
          </a:bodyPr>
          <a:lstStyle>
            <a:lvl1pPr algn="l" rtl="0" eaLnBrk="1" fontAlgn="base" hangingPunct="1">
              <a:lnSpc>
                <a:spcPct val="110000"/>
              </a:lnSpc>
              <a:spcBef>
                <a:spcPct val="0"/>
              </a:spcBef>
              <a:spcAft>
                <a:spcPct val="0"/>
              </a:spcAft>
              <a:defRPr sz="2800" b="0" i="0">
                <a:solidFill>
                  <a:srgbClr val="F2F4F8"/>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kern="0" dirty="0">
                <a:solidFill>
                  <a:schemeClr val="bg1"/>
                </a:solidFill>
              </a:rPr>
              <a:t>Step 6: exploring the electronic structure</a:t>
            </a:r>
          </a:p>
        </p:txBody>
      </p:sp>
      <p:pic>
        <p:nvPicPr>
          <p:cNvPr id="5" name="Picture 4">
            <a:extLst>
              <a:ext uri="{FF2B5EF4-FFF2-40B4-BE49-F238E27FC236}">
                <a16:creationId xmlns:a16="http://schemas.microsoft.com/office/drawing/2014/main" id="{F9913871-1FFC-914B-A478-B6A9D800AA02}"/>
              </a:ext>
            </a:extLst>
          </p:cNvPr>
          <p:cNvPicPr>
            <a:picLocks noChangeAspect="1"/>
          </p:cNvPicPr>
          <p:nvPr/>
        </p:nvPicPr>
        <p:blipFill>
          <a:blip r:embed="rId2"/>
          <a:stretch>
            <a:fillRect/>
          </a:stretch>
        </p:blipFill>
        <p:spPr>
          <a:xfrm>
            <a:off x="5333846" y="722266"/>
            <a:ext cx="3581488" cy="4329115"/>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5FD2A91-3B66-4C4C-95F7-16D71AB592E1}"/>
                  </a:ext>
                </a:extLst>
              </p:cNvPr>
              <p:cNvSpPr txBox="1"/>
              <p:nvPr/>
            </p:nvSpPr>
            <p:spPr>
              <a:xfrm>
                <a:off x="191956" y="722266"/>
                <a:ext cx="5141890" cy="3683637"/>
              </a:xfrm>
              <a:prstGeom prst="rect">
                <a:avLst/>
              </a:prstGeom>
              <a:noFill/>
            </p:spPr>
            <p:txBody>
              <a:bodyPr wrap="square" rtlCol="0">
                <a:spAutoFit/>
              </a:bodyPr>
              <a:lstStyle/>
              <a:p>
                <a:pPr algn="l"/>
                <a:r>
                  <a:rPr lang="en-US" sz="1400" dirty="0">
                    <a:solidFill>
                      <a:schemeClr val="bg1"/>
                    </a:solidFill>
                    <a:latin typeface="IBM Plex Sans" charset="0"/>
                    <a:ea typeface="IBM Plex Sans" charset="0"/>
                    <a:cs typeface="IBM Plex Sans" charset="0"/>
                  </a:rPr>
                  <a:t>The structure of the </a:t>
                </a:r>
                <a:r>
                  <a:rPr lang="en-US" sz="1400" dirty="0" err="1">
                    <a:solidFill>
                      <a:schemeClr val="bg1"/>
                    </a:solidFill>
                    <a:latin typeface="IBM Plex Sans" charset="0"/>
                    <a:ea typeface="IBM Plex Sans" charset="0"/>
                    <a:cs typeface="IBM Plex Sans" charset="0"/>
                  </a:rPr>
                  <a:t>qUCCSD</a:t>
                </a:r>
                <a:r>
                  <a:rPr lang="en-US" sz="1400" dirty="0">
                    <a:solidFill>
                      <a:schemeClr val="bg1"/>
                    </a:solidFill>
                    <a:latin typeface="IBM Plex Sans" charset="0"/>
                    <a:ea typeface="IBM Plex Sans" charset="0"/>
                    <a:cs typeface="IBM Plex Sans" charset="0"/>
                  </a:rPr>
                  <a:t> state can give insight into the</a:t>
                </a:r>
              </a:p>
              <a:p>
                <a:pPr algn="l"/>
                <a:r>
                  <a:rPr lang="en-US" sz="1400" dirty="0">
                    <a:solidFill>
                      <a:schemeClr val="bg1"/>
                    </a:solidFill>
                    <a:latin typeface="IBM Plex Sans" charset="0"/>
                    <a:ea typeface="IBM Plex Sans" charset="0"/>
                    <a:cs typeface="IBM Plex Sans" charset="0"/>
                  </a:rPr>
                  <a:t>leading electronic excitations on top of the initial state.</a:t>
                </a:r>
              </a:p>
              <a:p>
                <a:pPr algn="l"/>
                <a:endParaRPr lang="en-US" sz="1400" dirty="0">
                  <a:solidFill>
                    <a:schemeClr val="bg1"/>
                  </a:solidFill>
                  <a:latin typeface="IBM Plex Sans" charset="0"/>
                  <a:ea typeface="IBM Plex Sans" charset="0"/>
                  <a:cs typeface="IBM Plex Sans" charset="0"/>
                </a:endParaRPr>
              </a:p>
              <a:p>
                <a:pPr algn="l"/>
                <a14:m>
                  <m:oMathPara xmlns:m="http://schemas.openxmlformats.org/officeDocument/2006/math">
                    <m:oMathParaPr>
                      <m:jc m:val="centerGroup"/>
                    </m:oMathParaPr>
                    <m:oMath xmlns:m="http://schemas.openxmlformats.org/officeDocument/2006/math">
                      <m:d>
                        <m:dPr>
                          <m:begChr m:val="|"/>
                          <m:endChr m:val="⟩"/>
                          <m:ctrlPr>
                            <a:rPr lang="en-US" sz="1400" b="0" i="1" smtClean="0">
                              <a:solidFill>
                                <a:schemeClr val="bg1"/>
                              </a:solidFill>
                              <a:latin typeface="Cambria Math" panose="02040503050406030204" pitchFamily="18" charset="0"/>
                              <a:ea typeface="IBM Plex Sans" charset="0"/>
                              <a:cs typeface="IBM Plex Sans" charset="0"/>
                            </a:rPr>
                          </m:ctrlPr>
                        </m:dPr>
                        <m:e>
                          <m:r>
                            <m:rPr>
                              <m:sty m:val="p"/>
                            </m:rPr>
                            <a:rPr lang="en-US" sz="1400" b="0" i="0" smtClean="0">
                              <a:solidFill>
                                <a:schemeClr val="bg1"/>
                              </a:solidFill>
                              <a:latin typeface="Cambria Math" panose="02040503050406030204" pitchFamily="18" charset="0"/>
                              <a:ea typeface="IBM Plex Sans" charset="0"/>
                              <a:cs typeface="IBM Plex Sans" charset="0"/>
                            </a:rPr>
                            <m:t>Ψ</m:t>
                          </m:r>
                        </m:e>
                      </m:d>
                      <m:r>
                        <a:rPr lang="en-US" sz="1400" b="0" i="1" smtClean="0">
                          <a:solidFill>
                            <a:schemeClr val="bg1"/>
                          </a:solidFill>
                          <a:latin typeface="Cambria Math" panose="02040503050406030204" pitchFamily="18" charset="0"/>
                          <a:ea typeface="IBM Plex Sans" charset="0"/>
                          <a:cs typeface="IBM Plex Sans" charset="0"/>
                        </a:rPr>
                        <m:t>=</m:t>
                      </m:r>
                      <m:sSup>
                        <m:sSupPr>
                          <m:ctrlPr>
                            <a:rPr lang="en-US" sz="1400" b="0" i="1" smtClean="0">
                              <a:solidFill>
                                <a:schemeClr val="bg1"/>
                              </a:solidFill>
                              <a:latin typeface="Cambria Math" panose="02040503050406030204" pitchFamily="18" charset="0"/>
                              <a:ea typeface="IBM Plex Sans" charset="0"/>
                              <a:cs typeface="IBM Plex Sans" charset="0"/>
                            </a:rPr>
                          </m:ctrlPr>
                        </m:sSupPr>
                        <m:e>
                          <m:r>
                            <a:rPr lang="en-US" sz="1400" b="0" i="1" smtClean="0">
                              <a:solidFill>
                                <a:schemeClr val="bg1"/>
                              </a:solidFill>
                              <a:latin typeface="Cambria Math" panose="02040503050406030204" pitchFamily="18" charset="0"/>
                              <a:ea typeface="IBM Plex Sans" charset="0"/>
                              <a:cs typeface="IBM Plex Sans" charset="0"/>
                            </a:rPr>
                            <m:t>𝑒</m:t>
                          </m:r>
                        </m:e>
                        <m:sup>
                          <m:r>
                            <a:rPr lang="en-US" sz="1400" b="0" i="1" smtClean="0">
                              <a:solidFill>
                                <a:schemeClr val="bg1"/>
                              </a:solidFill>
                              <a:latin typeface="Cambria Math" panose="02040503050406030204" pitchFamily="18" charset="0"/>
                              <a:ea typeface="IBM Plex Sans" charset="0"/>
                              <a:cs typeface="IBM Plex Sans" charset="0"/>
                            </a:rPr>
                            <m:t>𝑇</m:t>
                          </m:r>
                          <m:r>
                            <a:rPr lang="en-US" sz="1400" b="0" i="1" smtClean="0">
                              <a:solidFill>
                                <a:schemeClr val="bg1"/>
                              </a:solidFill>
                              <a:latin typeface="Cambria Math" panose="02040503050406030204" pitchFamily="18" charset="0"/>
                              <a:ea typeface="IBM Plex Sans" charset="0"/>
                              <a:cs typeface="IBM Plex Sans" charset="0"/>
                            </a:rPr>
                            <m:t>−</m:t>
                          </m:r>
                          <m:sSup>
                            <m:sSupPr>
                              <m:ctrlPr>
                                <a:rPr lang="en-US" sz="1400" b="0" i="1" smtClean="0">
                                  <a:solidFill>
                                    <a:schemeClr val="bg1"/>
                                  </a:solidFill>
                                  <a:latin typeface="Cambria Math" panose="02040503050406030204" pitchFamily="18" charset="0"/>
                                  <a:ea typeface="IBM Plex Sans" charset="0"/>
                                  <a:cs typeface="IBM Plex Sans" charset="0"/>
                                </a:rPr>
                              </m:ctrlPr>
                            </m:sSupPr>
                            <m:e>
                              <m:r>
                                <a:rPr lang="en-US" sz="1400" b="0" i="1" smtClean="0">
                                  <a:solidFill>
                                    <a:schemeClr val="bg1"/>
                                  </a:solidFill>
                                  <a:latin typeface="Cambria Math" panose="02040503050406030204" pitchFamily="18" charset="0"/>
                                  <a:ea typeface="IBM Plex Sans" charset="0"/>
                                  <a:cs typeface="IBM Plex Sans" charset="0"/>
                                </a:rPr>
                                <m:t>𝑇</m:t>
                              </m:r>
                            </m:e>
                            <m:sup>
                              <m:r>
                                <a:rPr lang="en-US" sz="1400" b="0" i="1" smtClean="0">
                                  <a:solidFill>
                                    <a:schemeClr val="bg1"/>
                                  </a:solidFill>
                                  <a:latin typeface="Cambria Math" panose="02040503050406030204" pitchFamily="18" charset="0"/>
                                  <a:ea typeface="IBM Plex Sans" charset="0"/>
                                  <a:cs typeface="IBM Plex Sans" charset="0"/>
                                </a:rPr>
                                <m:t>+</m:t>
                              </m:r>
                            </m:sup>
                          </m:sSup>
                        </m:sup>
                      </m:sSup>
                      <m:r>
                        <a:rPr lang="en-US" sz="1400" b="0" i="1" smtClean="0">
                          <a:solidFill>
                            <a:schemeClr val="bg1"/>
                          </a:solidFill>
                          <a:latin typeface="Cambria Math" panose="02040503050406030204" pitchFamily="18" charset="0"/>
                          <a:ea typeface="IBM Plex Sans" charset="0"/>
                          <a:cs typeface="IBM Plex Sans" charset="0"/>
                        </a:rPr>
                        <m:t>|</m:t>
                      </m:r>
                      <m:sSub>
                        <m:sSubPr>
                          <m:ctrlPr>
                            <a:rPr lang="en-US" sz="1400" b="0" i="1" smtClean="0">
                              <a:solidFill>
                                <a:schemeClr val="bg1"/>
                              </a:solidFill>
                              <a:latin typeface="Cambria Math" panose="02040503050406030204" pitchFamily="18" charset="0"/>
                              <a:ea typeface="IBM Plex Sans" charset="0"/>
                              <a:cs typeface="IBM Plex Sans" charset="0"/>
                            </a:rPr>
                          </m:ctrlPr>
                        </m:sSubPr>
                        <m:e>
                          <m:r>
                            <m:rPr>
                              <m:sty m:val="p"/>
                            </m:rPr>
                            <a:rPr lang="en-US" sz="1400" b="0" i="0" smtClean="0">
                              <a:solidFill>
                                <a:schemeClr val="bg1"/>
                              </a:solidFill>
                              <a:latin typeface="Cambria Math" panose="02040503050406030204" pitchFamily="18" charset="0"/>
                              <a:ea typeface="IBM Plex Sans" charset="0"/>
                              <a:cs typeface="IBM Plex Sans" charset="0"/>
                            </a:rPr>
                            <m:t>Ψ</m:t>
                          </m:r>
                        </m:e>
                        <m:sub>
                          <m:r>
                            <a:rPr lang="en-US" sz="1400" b="0" i="1" smtClean="0">
                              <a:solidFill>
                                <a:schemeClr val="bg1"/>
                              </a:solidFill>
                              <a:latin typeface="Cambria Math" panose="02040503050406030204" pitchFamily="18" charset="0"/>
                              <a:ea typeface="IBM Plex Sans" charset="0"/>
                              <a:cs typeface="IBM Plex Sans" charset="0"/>
                            </a:rPr>
                            <m:t>0</m:t>
                          </m:r>
                        </m:sub>
                      </m:sSub>
                      <m:r>
                        <a:rPr lang="en-US" sz="1400" b="0" i="1" smtClean="0">
                          <a:solidFill>
                            <a:schemeClr val="bg1"/>
                          </a:solidFill>
                          <a:latin typeface="Cambria Math" panose="02040503050406030204" pitchFamily="18" charset="0"/>
                          <a:ea typeface="IBM Plex Sans" charset="0"/>
                          <a:cs typeface="IBM Plex Sans" charset="0"/>
                        </a:rPr>
                        <m:t>⟩ </m:t>
                      </m:r>
                    </m:oMath>
                  </m:oMathPara>
                </a14:m>
                <a:endParaRPr lang="en-US" sz="1400" dirty="0">
                  <a:solidFill>
                    <a:schemeClr val="bg1"/>
                  </a:solidFill>
                  <a:latin typeface="IBM Plex Sans" charset="0"/>
                  <a:ea typeface="IBM Plex Sans" charset="0"/>
                  <a:cs typeface="IBM Plex Sans" charset="0"/>
                </a:endParaRPr>
              </a:p>
              <a:p>
                <a:pPr algn="l"/>
                <a:endParaRPr lang="en-US" sz="1400" dirty="0">
                  <a:solidFill>
                    <a:schemeClr val="bg1"/>
                  </a:solidFill>
                  <a:latin typeface="IBM Plex Sans" charset="0"/>
                  <a:ea typeface="IBM Plex Sans" charset="0"/>
                  <a:cs typeface="IBM Plex Sans" charset="0"/>
                </a:endParaRPr>
              </a:p>
              <a:p>
                <a:pPr/>
                <a14:m>
                  <m:oMathPara xmlns:m="http://schemas.openxmlformats.org/officeDocument/2006/math">
                    <m:oMathParaPr>
                      <m:jc m:val="centerGroup"/>
                    </m:oMathParaPr>
                    <m:oMath xmlns:m="http://schemas.openxmlformats.org/officeDocument/2006/math">
                      <m:r>
                        <a:rPr lang="en-US" sz="1400" b="0" i="1" smtClean="0">
                          <a:solidFill>
                            <a:schemeClr val="bg1"/>
                          </a:solidFill>
                          <a:latin typeface="Cambria Math" panose="02040503050406030204" pitchFamily="18" charset="0"/>
                          <a:ea typeface="IBM Plex Sans" charset="0"/>
                          <a:cs typeface="IBM Plex Sans" charset="0"/>
                        </a:rPr>
                        <m:t>𝑇</m:t>
                      </m:r>
                      <m:r>
                        <a:rPr lang="en-US" sz="1400" b="0" i="1" smtClean="0">
                          <a:solidFill>
                            <a:schemeClr val="bg1"/>
                          </a:solidFill>
                          <a:latin typeface="Cambria Math" panose="02040503050406030204" pitchFamily="18" charset="0"/>
                          <a:ea typeface="IBM Plex Sans" charset="0"/>
                          <a:cs typeface="IBM Plex Sans" charset="0"/>
                        </a:rPr>
                        <m:t>=</m:t>
                      </m:r>
                      <m:nary>
                        <m:naryPr>
                          <m:chr m:val="∑"/>
                          <m:supHide m:val="on"/>
                          <m:ctrlPr>
                            <a:rPr lang="en-US" sz="1400" b="0" i="1" smtClean="0">
                              <a:solidFill>
                                <a:schemeClr val="bg1"/>
                              </a:solidFill>
                              <a:latin typeface="Cambria Math" panose="02040503050406030204" pitchFamily="18" charset="0"/>
                              <a:ea typeface="IBM Plex Sans" charset="0"/>
                              <a:cs typeface="IBM Plex Sans" charset="0"/>
                            </a:rPr>
                          </m:ctrlPr>
                        </m:naryPr>
                        <m:sub>
                          <m:r>
                            <a:rPr lang="en-US" sz="1400" b="0" i="1" smtClean="0">
                              <a:solidFill>
                                <a:schemeClr val="bg1"/>
                              </a:solidFill>
                              <a:latin typeface="Cambria Math" panose="02040503050406030204" pitchFamily="18" charset="0"/>
                              <a:ea typeface="IBM Plex Sans" charset="0"/>
                              <a:cs typeface="IBM Plex Sans" charset="0"/>
                            </a:rPr>
                            <m:t>𝑖𝑎</m:t>
                          </m:r>
                        </m:sub>
                        <m:sup/>
                        <m:e>
                          <m:sSub>
                            <m:sSubPr>
                              <m:ctrlPr>
                                <a:rPr lang="en-US" sz="1400" b="0" i="1" smtClean="0">
                                  <a:solidFill>
                                    <a:schemeClr val="bg1"/>
                                  </a:solidFill>
                                  <a:latin typeface="Cambria Math" panose="02040503050406030204" pitchFamily="18" charset="0"/>
                                  <a:ea typeface="IBM Plex Sans" charset="0"/>
                                  <a:cs typeface="IBM Plex Sans" charset="0"/>
                                </a:rPr>
                              </m:ctrlPr>
                            </m:sSubPr>
                            <m:e>
                              <m:r>
                                <a:rPr lang="en-US" sz="1400" b="0" i="1" smtClean="0">
                                  <a:solidFill>
                                    <a:schemeClr val="bg1"/>
                                  </a:solidFill>
                                  <a:latin typeface="Cambria Math" panose="02040503050406030204" pitchFamily="18" charset="0"/>
                                  <a:ea typeface="IBM Plex Sans" charset="0"/>
                                  <a:cs typeface="IBM Plex Sans" charset="0"/>
                                </a:rPr>
                                <m:t>𝜃</m:t>
                              </m:r>
                            </m:e>
                            <m:sub>
                              <m:r>
                                <a:rPr lang="en-US" sz="1400" b="0" i="1" smtClean="0">
                                  <a:solidFill>
                                    <a:schemeClr val="bg1"/>
                                  </a:solidFill>
                                  <a:latin typeface="Cambria Math" panose="02040503050406030204" pitchFamily="18" charset="0"/>
                                  <a:ea typeface="IBM Plex Sans" charset="0"/>
                                  <a:cs typeface="IBM Plex Sans" charset="0"/>
                                </a:rPr>
                                <m:t>𝑖𝑎</m:t>
                              </m:r>
                            </m:sub>
                          </m:sSub>
                          <m:sSubSup>
                            <m:sSubSupPr>
                              <m:ctrlPr>
                                <a:rPr lang="en-US" sz="1400" b="0" i="1" smtClean="0">
                                  <a:solidFill>
                                    <a:schemeClr val="bg1"/>
                                  </a:solidFill>
                                  <a:latin typeface="Cambria Math" panose="02040503050406030204" pitchFamily="18" charset="0"/>
                                  <a:ea typeface="IBM Plex Sans" charset="0"/>
                                  <a:cs typeface="IBM Plex Sans" charset="0"/>
                                </a:rPr>
                              </m:ctrlPr>
                            </m:sSubSupPr>
                            <m:e>
                              <m:r>
                                <a:rPr lang="en-US" sz="1400" b="0" i="1" smtClean="0">
                                  <a:solidFill>
                                    <a:schemeClr val="bg1"/>
                                  </a:solidFill>
                                  <a:latin typeface="Cambria Math" panose="02040503050406030204" pitchFamily="18" charset="0"/>
                                  <a:ea typeface="IBM Plex Sans" charset="0"/>
                                  <a:cs typeface="IBM Plex Sans" charset="0"/>
                                </a:rPr>
                                <m:t>𝑎</m:t>
                              </m:r>
                            </m:e>
                            <m:sub>
                              <m:r>
                                <a:rPr lang="en-US" sz="1400" b="0" i="1" smtClean="0">
                                  <a:solidFill>
                                    <a:schemeClr val="bg1"/>
                                  </a:solidFill>
                                  <a:latin typeface="Cambria Math" panose="02040503050406030204" pitchFamily="18" charset="0"/>
                                  <a:ea typeface="IBM Plex Sans" charset="0"/>
                                  <a:cs typeface="IBM Plex Sans" charset="0"/>
                                </a:rPr>
                                <m:t>𝑎</m:t>
                              </m:r>
                            </m:sub>
                            <m:sup>
                              <m:r>
                                <a:rPr lang="en-US" sz="1400" b="0" i="1" smtClean="0">
                                  <a:solidFill>
                                    <a:schemeClr val="bg1"/>
                                  </a:solidFill>
                                  <a:latin typeface="Cambria Math" panose="02040503050406030204" pitchFamily="18" charset="0"/>
                                  <a:ea typeface="IBM Plex Sans" charset="0"/>
                                  <a:cs typeface="IBM Plex Sans" charset="0"/>
                                </a:rPr>
                                <m:t>+</m:t>
                              </m:r>
                            </m:sup>
                          </m:sSubSup>
                          <m:sSub>
                            <m:sSubPr>
                              <m:ctrlPr>
                                <a:rPr lang="en-US" sz="1400" b="0" i="1" smtClean="0">
                                  <a:solidFill>
                                    <a:schemeClr val="bg1"/>
                                  </a:solidFill>
                                  <a:latin typeface="Cambria Math" panose="02040503050406030204" pitchFamily="18" charset="0"/>
                                  <a:ea typeface="IBM Plex Sans" charset="0"/>
                                  <a:cs typeface="IBM Plex Sans" charset="0"/>
                                </a:rPr>
                              </m:ctrlPr>
                            </m:sSubPr>
                            <m:e>
                              <m:r>
                                <a:rPr lang="en-US" sz="1400" b="0" i="1" smtClean="0">
                                  <a:solidFill>
                                    <a:schemeClr val="bg1"/>
                                  </a:solidFill>
                                  <a:latin typeface="Cambria Math" panose="02040503050406030204" pitchFamily="18" charset="0"/>
                                  <a:ea typeface="IBM Plex Sans" charset="0"/>
                                  <a:cs typeface="IBM Plex Sans" charset="0"/>
                                </a:rPr>
                                <m:t>𝑎</m:t>
                              </m:r>
                            </m:e>
                            <m:sub>
                              <m:r>
                                <a:rPr lang="en-US" sz="1400" b="0" i="1" smtClean="0">
                                  <a:solidFill>
                                    <a:schemeClr val="bg1"/>
                                  </a:solidFill>
                                  <a:latin typeface="Cambria Math" panose="02040503050406030204" pitchFamily="18" charset="0"/>
                                  <a:ea typeface="IBM Plex Sans" charset="0"/>
                                  <a:cs typeface="IBM Plex Sans" charset="0"/>
                                </a:rPr>
                                <m:t>𝑖</m:t>
                              </m:r>
                            </m:sub>
                          </m:sSub>
                        </m:e>
                      </m:nary>
                      <m:r>
                        <a:rPr lang="en-US" sz="1400" b="0" i="1" smtClean="0">
                          <a:solidFill>
                            <a:schemeClr val="bg1"/>
                          </a:solidFill>
                          <a:latin typeface="Cambria Math" panose="02040503050406030204" pitchFamily="18" charset="0"/>
                          <a:ea typeface="IBM Plex Sans" charset="0"/>
                          <a:cs typeface="IBM Plex Sans" charset="0"/>
                        </a:rPr>
                        <m:t>+</m:t>
                      </m:r>
                      <m:nary>
                        <m:naryPr>
                          <m:chr m:val="∑"/>
                          <m:supHide m:val="on"/>
                          <m:ctrlPr>
                            <a:rPr lang="en-US" sz="1400" b="0" i="1" smtClean="0">
                              <a:solidFill>
                                <a:schemeClr val="bg1"/>
                              </a:solidFill>
                              <a:latin typeface="Cambria Math" panose="02040503050406030204" pitchFamily="18" charset="0"/>
                              <a:ea typeface="IBM Plex Sans" charset="0"/>
                              <a:cs typeface="IBM Plex Sans" charset="0"/>
                            </a:rPr>
                          </m:ctrlPr>
                        </m:naryPr>
                        <m:sub>
                          <m:r>
                            <a:rPr lang="en-US" sz="1400" b="0" i="1" smtClean="0">
                              <a:solidFill>
                                <a:schemeClr val="bg1"/>
                              </a:solidFill>
                              <a:latin typeface="Cambria Math" panose="02040503050406030204" pitchFamily="18" charset="0"/>
                              <a:ea typeface="IBM Plex Sans" charset="0"/>
                              <a:cs typeface="IBM Plex Sans" charset="0"/>
                            </a:rPr>
                            <m:t>𝑎𝑏𝑖𝑗</m:t>
                          </m:r>
                        </m:sub>
                        <m:sup/>
                        <m:e>
                          <m:sSub>
                            <m:sSubPr>
                              <m:ctrlPr>
                                <a:rPr lang="en-US" sz="1400" b="0" i="1" smtClean="0">
                                  <a:solidFill>
                                    <a:schemeClr val="bg1"/>
                                  </a:solidFill>
                                  <a:latin typeface="Cambria Math" panose="02040503050406030204" pitchFamily="18" charset="0"/>
                                  <a:ea typeface="IBM Plex Sans" charset="0"/>
                                  <a:cs typeface="IBM Plex Sans" charset="0"/>
                                </a:rPr>
                              </m:ctrlPr>
                            </m:sSubPr>
                            <m:e>
                              <m:r>
                                <a:rPr lang="en-US" sz="1400" b="0" i="1" smtClean="0">
                                  <a:solidFill>
                                    <a:schemeClr val="bg1"/>
                                  </a:solidFill>
                                  <a:latin typeface="Cambria Math" panose="02040503050406030204" pitchFamily="18" charset="0"/>
                                  <a:ea typeface="IBM Plex Sans" charset="0"/>
                                  <a:cs typeface="IBM Plex Sans" charset="0"/>
                                </a:rPr>
                                <m:t>𝜃</m:t>
                              </m:r>
                            </m:e>
                            <m:sub>
                              <m:r>
                                <a:rPr lang="en-US" sz="1400" b="0" i="1" smtClean="0">
                                  <a:solidFill>
                                    <a:schemeClr val="bg1"/>
                                  </a:solidFill>
                                  <a:latin typeface="Cambria Math" panose="02040503050406030204" pitchFamily="18" charset="0"/>
                                  <a:ea typeface="IBM Plex Sans" charset="0"/>
                                  <a:cs typeface="IBM Plex Sans" charset="0"/>
                                </a:rPr>
                                <m:t>𝑖𝑎𝑏𝑗</m:t>
                              </m:r>
                            </m:sub>
                          </m:sSub>
                        </m:e>
                      </m:nary>
                      <m:sSubSup>
                        <m:sSubSupPr>
                          <m:ctrlPr>
                            <a:rPr lang="en-US" sz="1400" b="0" i="1" smtClean="0">
                              <a:solidFill>
                                <a:schemeClr val="bg1"/>
                              </a:solidFill>
                              <a:latin typeface="Cambria Math" panose="02040503050406030204" pitchFamily="18" charset="0"/>
                              <a:ea typeface="IBM Plex Sans" charset="0"/>
                              <a:cs typeface="IBM Plex Sans" charset="0"/>
                            </a:rPr>
                          </m:ctrlPr>
                        </m:sSubSupPr>
                        <m:e>
                          <m:r>
                            <a:rPr lang="en-US" sz="1400" b="0" i="1" smtClean="0">
                              <a:solidFill>
                                <a:schemeClr val="bg1"/>
                              </a:solidFill>
                              <a:latin typeface="Cambria Math" panose="02040503050406030204" pitchFamily="18" charset="0"/>
                              <a:ea typeface="IBM Plex Sans" charset="0"/>
                              <a:cs typeface="IBM Plex Sans" charset="0"/>
                            </a:rPr>
                            <m:t>𝑎</m:t>
                          </m:r>
                        </m:e>
                        <m:sub>
                          <m:r>
                            <a:rPr lang="en-US" sz="1400" b="0" i="1" smtClean="0">
                              <a:solidFill>
                                <a:schemeClr val="bg1"/>
                              </a:solidFill>
                              <a:latin typeface="Cambria Math" panose="02040503050406030204" pitchFamily="18" charset="0"/>
                              <a:ea typeface="IBM Plex Sans" charset="0"/>
                              <a:cs typeface="IBM Plex Sans" charset="0"/>
                            </a:rPr>
                            <m:t>𝑎</m:t>
                          </m:r>
                        </m:sub>
                        <m:sup>
                          <m:r>
                            <a:rPr lang="en-US" sz="1400" b="0" i="1" smtClean="0">
                              <a:solidFill>
                                <a:schemeClr val="bg1"/>
                              </a:solidFill>
                              <a:latin typeface="Cambria Math" panose="02040503050406030204" pitchFamily="18" charset="0"/>
                              <a:ea typeface="IBM Plex Sans" charset="0"/>
                              <a:cs typeface="IBM Plex Sans" charset="0"/>
                            </a:rPr>
                            <m:t>+</m:t>
                          </m:r>
                        </m:sup>
                      </m:sSubSup>
                      <m:sSubSup>
                        <m:sSubSupPr>
                          <m:ctrlPr>
                            <a:rPr lang="en-US" sz="1400" b="0" i="1" smtClean="0">
                              <a:solidFill>
                                <a:schemeClr val="bg1"/>
                              </a:solidFill>
                              <a:latin typeface="Cambria Math" panose="02040503050406030204" pitchFamily="18" charset="0"/>
                              <a:ea typeface="IBM Plex Sans" charset="0"/>
                              <a:cs typeface="IBM Plex Sans" charset="0"/>
                            </a:rPr>
                          </m:ctrlPr>
                        </m:sSubSupPr>
                        <m:e>
                          <m:r>
                            <a:rPr lang="en-US" sz="1400" b="0" i="1" smtClean="0">
                              <a:solidFill>
                                <a:schemeClr val="bg1"/>
                              </a:solidFill>
                              <a:latin typeface="Cambria Math" panose="02040503050406030204" pitchFamily="18" charset="0"/>
                              <a:ea typeface="IBM Plex Sans" charset="0"/>
                              <a:cs typeface="IBM Plex Sans" charset="0"/>
                            </a:rPr>
                            <m:t>𝑎</m:t>
                          </m:r>
                        </m:e>
                        <m:sub>
                          <m:r>
                            <a:rPr lang="en-US" sz="1400" b="0" i="1" smtClean="0">
                              <a:solidFill>
                                <a:schemeClr val="bg1"/>
                              </a:solidFill>
                              <a:latin typeface="Cambria Math" panose="02040503050406030204" pitchFamily="18" charset="0"/>
                              <a:ea typeface="IBM Plex Sans" charset="0"/>
                              <a:cs typeface="IBM Plex Sans" charset="0"/>
                            </a:rPr>
                            <m:t>𝑏</m:t>
                          </m:r>
                        </m:sub>
                        <m:sup>
                          <m:r>
                            <a:rPr lang="en-US" sz="1400" b="0" i="1" smtClean="0">
                              <a:solidFill>
                                <a:schemeClr val="bg1"/>
                              </a:solidFill>
                              <a:latin typeface="Cambria Math" panose="02040503050406030204" pitchFamily="18" charset="0"/>
                              <a:ea typeface="IBM Plex Sans" charset="0"/>
                              <a:cs typeface="IBM Plex Sans" charset="0"/>
                            </a:rPr>
                            <m:t>+</m:t>
                          </m:r>
                        </m:sup>
                      </m:sSubSup>
                      <m:sSub>
                        <m:sSubPr>
                          <m:ctrlPr>
                            <a:rPr lang="en-US" sz="1400" b="0" i="1" smtClean="0">
                              <a:solidFill>
                                <a:schemeClr val="bg1"/>
                              </a:solidFill>
                              <a:latin typeface="Cambria Math" panose="02040503050406030204" pitchFamily="18" charset="0"/>
                              <a:ea typeface="IBM Plex Sans" charset="0"/>
                              <a:cs typeface="IBM Plex Sans" charset="0"/>
                            </a:rPr>
                          </m:ctrlPr>
                        </m:sSubPr>
                        <m:e>
                          <m:r>
                            <a:rPr lang="en-US" sz="1400" b="0" i="1" smtClean="0">
                              <a:solidFill>
                                <a:schemeClr val="bg1"/>
                              </a:solidFill>
                              <a:latin typeface="Cambria Math" panose="02040503050406030204" pitchFamily="18" charset="0"/>
                              <a:ea typeface="IBM Plex Sans" charset="0"/>
                              <a:cs typeface="IBM Plex Sans" charset="0"/>
                            </a:rPr>
                            <m:t>𝑎</m:t>
                          </m:r>
                        </m:e>
                        <m:sub>
                          <m:r>
                            <a:rPr lang="en-US" sz="1400" b="0" i="1" smtClean="0">
                              <a:solidFill>
                                <a:schemeClr val="bg1"/>
                              </a:solidFill>
                              <a:latin typeface="Cambria Math" panose="02040503050406030204" pitchFamily="18" charset="0"/>
                              <a:ea typeface="IBM Plex Sans" charset="0"/>
                              <a:cs typeface="IBM Plex Sans" charset="0"/>
                            </a:rPr>
                            <m:t>𝑗</m:t>
                          </m:r>
                        </m:sub>
                      </m:sSub>
                      <m:sSub>
                        <m:sSubPr>
                          <m:ctrlPr>
                            <a:rPr lang="en-US" sz="1400" b="0" i="1" smtClean="0">
                              <a:solidFill>
                                <a:schemeClr val="bg1"/>
                              </a:solidFill>
                              <a:latin typeface="Cambria Math" panose="02040503050406030204" pitchFamily="18" charset="0"/>
                              <a:ea typeface="IBM Plex Sans" charset="0"/>
                              <a:cs typeface="IBM Plex Sans" charset="0"/>
                            </a:rPr>
                          </m:ctrlPr>
                        </m:sSubPr>
                        <m:e>
                          <m:r>
                            <a:rPr lang="en-US" sz="1400" b="0" i="1" smtClean="0">
                              <a:solidFill>
                                <a:schemeClr val="bg1"/>
                              </a:solidFill>
                              <a:latin typeface="Cambria Math" panose="02040503050406030204" pitchFamily="18" charset="0"/>
                              <a:ea typeface="IBM Plex Sans" charset="0"/>
                              <a:cs typeface="IBM Plex Sans" charset="0"/>
                            </a:rPr>
                            <m:t>𝑎</m:t>
                          </m:r>
                        </m:e>
                        <m:sub>
                          <m:r>
                            <a:rPr lang="en-US" sz="1400" b="0" i="1" smtClean="0">
                              <a:solidFill>
                                <a:schemeClr val="bg1"/>
                              </a:solidFill>
                              <a:latin typeface="Cambria Math" panose="02040503050406030204" pitchFamily="18" charset="0"/>
                              <a:ea typeface="IBM Plex Sans" charset="0"/>
                              <a:cs typeface="IBM Plex Sans" charset="0"/>
                            </a:rPr>
                            <m:t>𝑖</m:t>
                          </m:r>
                        </m:sub>
                      </m:sSub>
                      <m:r>
                        <a:rPr lang="en-US" sz="1400" i="1">
                          <a:solidFill>
                            <a:schemeClr val="bg1"/>
                          </a:solidFill>
                          <a:latin typeface="Cambria Math" panose="02040503050406030204" pitchFamily="18" charset="0"/>
                          <a:ea typeface="IBM Plex Sans" charset="0"/>
                          <a:cs typeface="IBM Plex Sans" charset="0"/>
                        </a:rPr>
                        <m:t> </m:t>
                      </m:r>
                    </m:oMath>
                  </m:oMathPara>
                </a14:m>
                <a:endParaRPr lang="en-US" sz="1400" dirty="0">
                  <a:solidFill>
                    <a:schemeClr val="bg1"/>
                  </a:solidFill>
                  <a:latin typeface="IBM Plex Sans" charset="0"/>
                  <a:ea typeface="IBM Plex Sans" charset="0"/>
                  <a:cs typeface="IBM Plex Sans" charset="0"/>
                </a:endParaRPr>
              </a:p>
              <a:p>
                <a:pPr algn="l"/>
                <a:endParaRPr lang="en-US" sz="1400" dirty="0">
                  <a:solidFill>
                    <a:schemeClr val="bg1"/>
                  </a:solidFill>
                  <a:latin typeface="IBM Plex Sans" charset="0"/>
                  <a:ea typeface="IBM Plex Sans" charset="0"/>
                  <a:cs typeface="IBM Plex Sans" charset="0"/>
                </a:endParaRPr>
              </a:p>
              <a:p>
                <a:pPr algn="l"/>
                <a:r>
                  <a:rPr lang="en-US" sz="1400" dirty="0">
                    <a:solidFill>
                      <a:schemeClr val="bg1"/>
                    </a:solidFill>
                    <a:latin typeface="IBM Plex Sans" charset="0"/>
                    <a:ea typeface="IBM Plex Sans" charset="0"/>
                    <a:cs typeface="IBM Plex Sans" charset="0"/>
                  </a:rPr>
                  <a:t>In this case, the leading excitations are</a:t>
                </a:r>
              </a:p>
              <a:p>
                <a:pPr algn="l"/>
                <a:endParaRPr lang="en-US" sz="1400" dirty="0">
                  <a:solidFill>
                    <a:schemeClr val="bg1"/>
                  </a:solidFill>
                  <a:latin typeface="IBM Plex Sans" charset="0"/>
                  <a:ea typeface="IBM Plex Sans" charset="0"/>
                  <a:cs typeface="IBM Plex Sans" charset="0"/>
                </a:endParaRPr>
              </a:p>
              <a:p>
                <a:r>
                  <a:rPr lang="en-US" sz="1400" dirty="0">
                    <a:solidFill>
                      <a:schemeClr val="bg1"/>
                    </a:solidFill>
                    <a:latin typeface="IBM Plex Sans" charset="0"/>
                    <a:ea typeface="IBM Plex Sans" charset="0"/>
                    <a:cs typeface="IBM Plex Sans" charset="0"/>
                  </a:rPr>
                  <a:t>HOMO-2 </a:t>
                </a:r>
                <a14:m>
                  <m:oMath xmlns:m="http://schemas.openxmlformats.org/officeDocument/2006/math">
                    <m:r>
                      <a:rPr lang="en-US" sz="1400" i="1" dirty="0">
                        <a:solidFill>
                          <a:schemeClr val="bg1"/>
                        </a:solidFill>
                        <a:latin typeface="Cambria Math" panose="02040503050406030204" pitchFamily="18" charset="0"/>
                        <a:ea typeface="IBM Plex Sans" charset="0"/>
                        <a:cs typeface="IBM Plex Sans" charset="0"/>
                      </a:rPr>
                      <m:t>→</m:t>
                    </m:r>
                  </m:oMath>
                </a14:m>
                <a:r>
                  <a:rPr lang="en-US" sz="1400" dirty="0">
                    <a:solidFill>
                      <a:schemeClr val="bg1"/>
                    </a:solidFill>
                    <a:latin typeface="IBM Plex Sans" charset="0"/>
                    <a:ea typeface="IBM Plex Sans" charset="0"/>
                    <a:cs typeface="IBM Plex Sans" charset="0"/>
                  </a:rPr>
                  <a:t> LUMO</a:t>
                </a:r>
              </a:p>
              <a:p>
                <a:pPr algn="l"/>
                <a:endParaRPr lang="en-US" sz="1400" dirty="0">
                  <a:solidFill>
                    <a:schemeClr val="bg1"/>
                  </a:solidFill>
                  <a:latin typeface="IBM Plex Sans" charset="0"/>
                  <a:ea typeface="IBM Plex Sans" charset="0"/>
                  <a:cs typeface="IBM Plex Sans" charset="0"/>
                </a:endParaRPr>
              </a:p>
              <a:p>
                <a:pPr algn="l"/>
                <a:endParaRPr lang="en-US" sz="1400" dirty="0">
                  <a:solidFill>
                    <a:schemeClr val="bg1"/>
                  </a:solidFill>
                  <a:latin typeface="IBM Plex Sans" charset="0"/>
                  <a:ea typeface="IBM Plex Sans" charset="0"/>
                  <a:cs typeface="IBM Plex Sans" charset="0"/>
                </a:endParaRPr>
              </a:p>
              <a:p>
                <a:r>
                  <a:rPr lang="en-US" sz="1400" dirty="0">
                    <a:solidFill>
                      <a:schemeClr val="bg1"/>
                    </a:solidFill>
                    <a:latin typeface="IBM Plex Sans" charset="0"/>
                    <a:ea typeface="IBM Plex Sans" charset="0"/>
                    <a:cs typeface="IBM Plex Sans" charset="0"/>
                  </a:rPr>
                  <a:t>HOMO-1 </a:t>
                </a:r>
                <a14:m>
                  <m:oMath xmlns:m="http://schemas.openxmlformats.org/officeDocument/2006/math">
                    <m:r>
                      <a:rPr lang="en-US" sz="1400" i="1" dirty="0">
                        <a:solidFill>
                          <a:schemeClr val="bg1"/>
                        </a:solidFill>
                        <a:latin typeface="Cambria Math" panose="02040503050406030204" pitchFamily="18" charset="0"/>
                        <a:ea typeface="IBM Plex Sans" charset="0"/>
                        <a:cs typeface="IBM Plex Sans" charset="0"/>
                      </a:rPr>
                      <m:t>→</m:t>
                    </m:r>
                  </m:oMath>
                </a14:m>
                <a:r>
                  <a:rPr lang="en-US" sz="1400" dirty="0">
                    <a:solidFill>
                      <a:schemeClr val="bg1"/>
                    </a:solidFill>
                    <a:latin typeface="IBM Plex Sans" charset="0"/>
                    <a:ea typeface="IBM Plex Sans" charset="0"/>
                    <a:cs typeface="IBM Plex Sans" charset="0"/>
                  </a:rPr>
                  <a:t> LUMO</a:t>
                </a:r>
              </a:p>
              <a:p>
                <a:endParaRPr lang="en-US" sz="1400" dirty="0">
                  <a:solidFill>
                    <a:schemeClr val="bg1"/>
                  </a:solidFill>
                  <a:latin typeface="IBM Plex Sans" charset="0"/>
                  <a:ea typeface="IBM Plex Sans" charset="0"/>
                  <a:cs typeface="IBM Plex Sans" charset="0"/>
                </a:endParaRPr>
              </a:p>
              <a:p>
                <a:r>
                  <a:rPr lang="en-US" sz="1400" dirty="0">
                    <a:solidFill>
                      <a:schemeClr val="bg1"/>
                    </a:solidFill>
                    <a:latin typeface="IBM Plex Sans" charset="0"/>
                    <a:ea typeface="IBM Plex Sans" charset="0"/>
                    <a:cs typeface="IBM Plex Sans" charset="0"/>
                  </a:rPr>
                  <a:t>…</a:t>
                </a:r>
              </a:p>
            </p:txBody>
          </p:sp>
        </mc:Choice>
        <mc:Fallback xmlns="">
          <p:sp>
            <p:nvSpPr>
              <p:cNvPr id="15" name="TextBox 14">
                <a:extLst>
                  <a:ext uri="{FF2B5EF4-FFF2-40B4-BE49-F238E27FC236}">
                    <a16:creationId xmlns:a16="http://schemas.microsoft.com/office/drawing/2014/main" id="{F5FD2A91-3B66-4C4C-95F7-16D71AB592E1}"/>
                  </a:ext>
                </a:extLst>
              </p:cNvPr>
              <p:cNvSpPr txBox="1">
                <a:spLocks noRot="1" noChangeAspect="1" noMove="1" noResize="1" noEditPoints="1" noAdjustHandles="1" noChangeArrowheads="1" noChangeShapeType="1" noTextEdit="1"/>
              </p:cNvSpPr>
              <p:nvPr/>
            </p:nvSpPr>
            <p:spPr>
              <a:xfrm>
                <a:off x="191956" y="722266"/>
                <a:ext cx="5141890" cy="3683637"/>
              </a:xfrm>
              <a:prstGeom prst="rect">
                <a:avLst/>
              </a:prstGeom>
              <a:blipFill>
                <a:blip r:embed="rId3"/>
                <a:stretch>
                  <a:fillRect l="-246" b="-687"/>
                </a:stretch>
              </a:blipFill>
            </p:spPr>
            <p:txBody>
              <a:bodyPr/>
              <a:lstStyle/>
              <a:p>
                <a:r>
                  <a:rPr lang="en-US">
                    <a:noFill/>
                  </a:rPr>
                  <a:t> </a:t>
                </a:r>
              </a:p>
            </p:txBody>
          </p:sp>
        </mc:Fallback>
      </mc:AlternateContent>
      <p:pic>
        <p:nvPicPr>
          <p:cNvPr id="16" name="Picture 15" descr="A picture containing computer, table, sitting, monitor&#10;&#10;Description automatically generated">
            <a:extLst>
              <a:ext uri="{FF2B5EF4-FFF2-40B4-BE49-F238E27FC236}">
                <a16:creationId xmlns:a16="http://schemas.microsoft.com/office/drawing/2014/main" id="{A55AFEA0-79A8-0845-B80E-785218D10743}"/>
              </a:ext>
            </a:extLst>
          </p:cNvPr>
          <p:cNvPicPr>
            <a:picLocks noChangeAspect="1"/>
          </p:cNvPicPr>
          <p:nvPr/>
        </p:nvPicPr>
        <p:blipFill>
          <a:blip r:embed="rId4"/>
          <a:stretch>
            <a:fillRect/>
          </a:stretch>
        </p:blipFill>
        <p:spPr>
          <a:xfrm>
            <a:off x="3201871" y="2878691"/>
            <a:ext cx="619216" cy="524560"/>
          </a:xfrm>
          <a:prstGeom prst="rect">
            <a:avLst/>
          </a:prstGeom>
        </p:spPr>
      </p:pic>
      <p:pic>
        <p:nvPicPr>
          <p:cNvPr id="17" name="Picture 16">
            <a:extLst>
              <a:ext uri="{FF2B5EF4-FFF2-40B4-BE49-F238E27FC236}">
                <a16:creationId xmlns:a16="http://schemas.microsoft.com/office/drawing/2014/main" id="{C66E7D85-D902-334C-811C-5CF0DAA83323}"/>
              </a:ext>
            </a:extLst>
          </p:cNvPr>
          <p:cNvPicPr>
            <a:picLocks noChangeAspect="1"/>
          </p:cNvPicPr>
          <p:nvPr/>
        </p:nvPicPr>
        <p:blipFill>
          <a:blip r:embed="rId5"/>
          <a:stretch>
            <a:fillRect/>
          </a:stretch>
        </p:blipFill>
        <p:spPr>
          <a:xfrm>
            <a:off x="3949565" y="2814701"/>
            <a:ext cx="622435" cy="588550"/>
          </a:xfrm>
          <a:prstGeom prst="rect">
            <a:avLst/>
          </a:prstGeom>
        </p:spPr>
      </p:pic>
      <p:pic>
        <p:nvPicPr>
          <p:cNvPr id="18" name="Picture 17" descr="A picture containing ball&#10;&#10;Description automatically generated">
            <a:extLst>
              <a:ext uri="{FF2B5EF4-FFF2-40B4-BE49-F238E27FC236}">
                <a16:creationId xmlns:a16="http://schemas.microsoft.com/office/drawing/2014/main" id="{DF7ABF42-1BB2-7946-9CF9-0441AB08BA68}"/>
              </a:ext>
            </a:extLst>
          </p:cNvPr>
          <p:cNvPicPr>
            <a:picLocks noChangeAspect="1"/>
          </p:cNvPicPr>
          <p:nvPr/>
        </p:nvPicPr>
        <p:blipFill>
          <a:blip r:embed="rId6"/>
          <a:stretch>
            <a:fillRect/>
          </a:stretch>
        </p:blipFill>
        <p:spPr>
          <a:xfrm>
            <a:off x="3263876" y="3454341"/>
            <a:ext cx="562312" cy="520675"/>
          </a:xfrm>
          <a:prstGeom prst="rect">
            <a:avLst/>
          </a:prstGeom>
        </p:spPr>
      </p:pic>
      <p:pic>
        <p:nvPicPr>
          <p:cNvPr id="19" name="Picture 18">
            <a:extLst>
              <a:ext uri="{FF2B5EF4-FFF2-40B4-BE49-F238E27FC236}">
                <a16:creationId xmlns:a16="http://schemas.microsoft.com/office/drawing/2014/main" id="{E7C01735-9C32-0445-A2EA-C1B2F61629D1}"/>
              </a:ext>
            </a:extLst>
          </p:cNvPr>
          <p:cNvPicPr>
            <a:picLocks noChangeAspect="1"/>
          </p:cNvPicPr>
          <p:nvPr/>
        </p:nvPicPr>
        <p:blipFill>
          <a:blip r:embed="rId5"/>
          <a:stretch>
            <a:fillRect/>
          </a:stretch>
        </p:blipFill>
        <p:spPr>
          <a:xfrm>
            <a:off x="3968787" y="3394859"/>
            <a:ext cx="622435" cy="588550"/>
          </a:xfrm>
          <a:prstGeom prst="rect">
            <a:avLst/>
          </a:prstGeom>
        </p:spPr>
      </p:pic>
      <p:cxnSp>
        <p:nvCxnSpPr>
          <p:cNvPr id="7" name="Straight Arrow Connector 6">
            <a:extLst>
              <a:ext uri="{FF2B5EF4-FFF2-40B4-BE49-F238E27FC236}">
                <a16:creationId xmlns:a16="http://schemas.microsoft.com/office/drawing/2014/main" id="{AFBDC688-3897-C54B-8D98-1E9A624D560A}"/>
              </a:ext>
            </a:extLst>
          </p:cNvPr>
          <p:cNvCxnSpPr/>
          <p:nvPr/>
        </p:nvCxnSpPr>
        <p:spPr bwMode="auto">
          <a:xfrm flipV="1">
            <a:off x="4591222" y="1187669"/>
            <a:ext cx="884668" cy="1786759"/>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473DBBC4-0944-1940-8F26-E6A8A998DD37}"/>
              </a:ext>
            </a:extLst>
          </p:cNvPr>
          <p:cNvCxnSpPr>
            <a:cxnSpLocks/>
          </p:cNvCxnSpPr>
          <p:nvPr/>
        </p:nvCxnSpPr>
        <p:spPr bwMode="auto">
          <a:xfrm flipV="1">
            <a:off x="4520200" y="1322218"/>
            <a:ext cx="974082" cy="2259713"/>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2281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9EF8328B-2F93-1543-8996-5B6CC920CFCB}"/>
              </a:ext>
            </a:extLst>
          </p:cNvPr>
          <p:cNvCxnSpPr>
            <a:cxnSpLocks/>
          </p:cNvCxnSpPr>
          <p:nvPr/>
        </p:nvCxnSpPr>
        <p:spPr bwMode="auto">
          <a:xfrm flipV="1">
            <a:off x="210311" y="647699"/>
            <a:ext cx="8723378" cy="1"/>
          </a:xfrm>
          <a:prstGeom prst="line">
            <a:avLst/>
          </a:prstGeom>
          <a:ln w="19050">
            <a:solidFill>
              <a:schemeClr val="accent1">
                <a:lumMod val="60000"/>
                <a:lumOff val="4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Footer Placeholder 1">
            <a:extLst>
              <a:ext uri="{FF2B5EF4-FFF2-40B4-BE49-F238E27FC236}">
                <a16:creationId xmlns:a16="http://schemas.microsoft.com/office/drawing/2014/main" id="{230E6382-7B2E-8848-865A-E5532659E8BB}"/>
              </a:ext>
            </a:extLst>
          </p:cNvPr>
          <p:cNvSpPr>
            <a:spLocks noGrp="1"/>
          </p:cNvSpPr>
          <p:nvPr>
            <p:ph type="ftr" sz="quarter" idx="10"/>
          </p:nvPr>
        </p:nvSpPr>
        <p:spPr>
          <a:xfrm>
            <a:off x="228666" y="4787900"/>
            <a:ext cx="4114735" cy="166687"/>
          </a:xfrm>
        </p:spPr>
        <p:txBody>
          <a:bodyPr/>
          <a:lstStyle/>
          <a:p>
            <a:r>
              <a:rPr lang="en-US" dirty="0">
                <a:solidFill>
                  <a:schemeClr val="bg1"/>
                </a:solidFill>
              </a:rPr>
              <a:t>ARC Apps Team / July 13, 2020 / © 2020 IBM Corporation</a:t>
            </a:r>
          </a:p>
        </p:txBody>
      </p:sp>
      <p:sp>
        <p:nvSpPr>
          <p:cNvPr id="64" name="Title 5">
            <a:extLst>
              <a:ext uri="{FF2B5EF4-FFF2-40B4-BE49-F238E27FC236}">
                <a16:creationId xmlns:a16="http://schemas.microsoft.com/office/drawing/2014/main" id="{7DA6CCAC-71BC-F448-A313-7276E86F5F41}"/>
              </a:ext>
            </a:extLst>
          </p:cNvPr>
          <p:cNvSpPr txBox="1">
            <a:spLocks/>
          </p:cNvSpPr>
          <p:nvPr/>
        </p:nvSpPr>
        <p:spPr>
          <a:xfrm>
            <a:off x="210311" y="201168"/>
            <a:ext cx="8798607" cy="804672"/>
          </a:xfrm>
          <a:prstGeom prst="rect">
            <a:avLst/>
          </a:prstGeom>
        </p:spPr>
        <p:txBody>
          <a:bodyPr vert="horz" lIns="0" tIns="0" rIns="0" bIns="0" rtlCol="0" anchor="t">
            <a:noAutofit/>
          </a:bodyPr>
          <a:lstStyle>
            <a:lvl1pPr algn="l" rtl="0" eaLnBrk="1" fontAlgn="base" hangingPunct="1">
              <a:lnSpc>
                <a:spcPct val="110000"/>
              </a:lnSpc>
              <a:spcBef>
                <a:spcPct val="0"/>
              </a:spcBef>
              <a:spcAft>
                <a:spcPct val="0"/>
              </a:spcAft>
              <a:defRPr sz="2800" b="0" i="0">
                <a:solidFill>
                  <a:srgbClr val="F2F4F8"/>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kern="0" dirty="0">
                <a:solidFill>
                  <a:schemeClr val="bg1"/>
                </a:solidFill>
              </a:rPr>
              <a:t>Step 6: comparing against exact diagonalization</a:t>
            </a:r>
          </a:p>
        </p:txBody>
      </p:sp>
      <p:sp>
        <p:nvSpPr>
          <p:cNvPr id="10" name="TextBox 9">
            <a:extLst>
              <a:ext uri="{FF2B5EF4-FFF2-40B4-BE49-F238E27FC236}">
                <a16:creationId xmlns:a16="http://schemas.microsoft.com/office/drawing/2014/main" id="{95485C88-C99D-6D4B-91EF-EDFA1363E7B5}"/>
              </a:ext>
            </a:extLst>
          </p:cNvPr>
          <p:cNvSpPr txBox="1"/>
          <p:nvPr/>
        </p:nvSpPr>
        <p:spPr>
          <a:xfrm>
            <a:off x="4343401" y="1436108"/>
            <a:ext cx="4665517" cy="1815882"/>
          </a:xfrm>
          <a:prstGeom prst="rect">
            <a:avLst/>
          </a:prstGeom>
          <a:noFill/>
        </p:spPr>
        <p:txBody>
          <a:bodyPr wrap="square" rtlCol="0">
            <a:spAutoFit/>
          </a:bodyPr>
          <a:lstStyle/>
          <a:p>
            <a:pPr algn="l"/>
            <a:r>
              <a:rPr lang="en-US" sz="1400" dirty="0" err="1">
                <a:solidFill>
                  <a:schemeClr val="bg1"/>
                </a:solidFill>
                <a:latin typeface="IBM Plex Sans" charset="0"/>
                <a:ea typeface="IBM Plex Sans" charset="0"/>
                <a:cs typeface="IBM Plex Sans" charset="0"/>
              </a:rPr>
              <a:t>NumpyEigensolver</a:t>
            </a:r>
            <a:r>
              <a:rPr lang="en-US" sz="1400" dirty="0">
                <a:solidFill>
                  <a:schemeClr val="bg1"/>
                </a:solidFill>
                <a:latin typeface="IBM Plex Sans" charset="0"/>
                <a:ea typeface="IBM Plex Sans" charset="0"/>
                <a:cs typeface="IBM Plex Sans" charset="0"/>
              </a:rPr>
              <a:t> allows to</a:t>
            </a:r>
          </a:p>
          <a:p>
            <a:pPr algn="l"/>
            <a:r>
              <a:rPr lang="en-US" sz="1400" dirty="0">
                <a:solidFill>
                  <a:schemeClr val="bg1"/>
                </a:solidFill>
                <a:latin typeface="IBM Plex Sans" charset="0"/>
                <a:ea typeface="IBM Plex Sans" charset="0"/>
                <a:cs typeface="IBM Plex Sans" charset="0"/>
              </a:rPr>
              <a:t>diagonalize the Hamiltonian (</a:t>
            </a:r>
            <a:r>
              <a:rPr lang="en-US" sz="1400" dirty="0" err="1">
                <a:solidFill>
                  <a:schemeClr val="bg1"/>
                </a:solidFill>
                <a:latin typeface="IBM Plex Sans" charset="0"/>
                <a:ea typeface="IBM Plex Sans" charset="0"/>
                <a:cs typeface="IBM Plex Sans" charset="0"/>
              </a:rPr>
              <a:t>H_op</a:t>
            </a:r>
            <a:r>
              <a:rPr lang="en-US" sz="1400" dirty="0">
                <a:solidFill>
                  <a:schemeClr val="bg1"/>
                </a:solidFill>
                <a:latin typeface="IBM Plex Sans" charset="0"/>
                <a:ea typeface="IBM Plex Sans" charset="0"/>
                <a:cs typeface="IBM Plex Sans" charset="0"/>
              </a:rPr>
              <a:t>), get k eigenvalues,</a:t>
            </a:r>
          </a:p>
          <a:p>
            <a:pPr algn="l"/>
            <a:r>
              <a:rPr lang="en-US" sz="1400" dirty="0">
                <a:solidFill>
                  <a:schemeClr val="bg1"/>
                </a:solidFill>
                <a:latin typeface="IBM Plex Sans" charset="0"/>
                <a:ea typeface="IBM Plex Sans" charset="0"/>
                <a:cs typeface="IBM Plex Sans" charset="0"/>
              </a:rPr>
              <a:t>and evaluate expectation values of ancillary operators</a:t>
            </a:r>
          </a:p>
          <a:p>
            <a:pPr algn="l"/>
            <a:r>
              <a:rPr lang="en-US" sz="1400" dirty="0">
                <a:solidFill>
                  <a:schemeClr val="bg1"/>
                </a:solidFill>
                <a:latin typeface="IBM Plex Sans" charset="0"/>
                <a:ea typeface="IBM Plex Sans" charset="0"/>
                <a:cs typeface="IBM Plex Sans" charset="0"/>
              </a:rPr>
              <a:t>(</a:t>
            </a:r>
            <a:r>
              <a:rPr lang="en-US" sz="1400" dirty="0" err="1">
                <a:solidFill>
                  <a:schemeClr val="bg1"/>
                </a:solidFill>
                <a:latin typeface="IBM Plex Sans" charset="0"/>
                <a:ea typeface="IBM Plex Sans" charset="0"/>
                <a:cs typeface="IBM Plex Sans" charset="0"/>
              </a:rPr>
              <a:t>A_op</a:t>
            </a:r>
            <a:r>
              <a:rPr lang="en-US" sz="1400" dirty="0">
                <a:solidFill>
                  <a:schemeClr val="bg1"/>
                </a:solidFill>
                <a:latin typeface="IBM Plex Sans" charset="0"/>
                <a:ea typeface="IBM Plex Sans" charset="0"/>
                <a:cs typeface="IBM Plex Sans" charset="0"/>
              </a:rPr>
              <a:t>) on the Hamiltonian eigenvectors</a:t>
            </a:r>
          </a:p>
          <a:p>
            <a:pPr algn="l"/>
            <a:endParaRPr lang="en-US" sz="1400" dirty="0">
              <a:solidFill>
                <a:schemeClr val="bg1"/>
              </a:solidFill>
              <a:latin typeface="IBM Plex Sans" charset="0"/>
              <a:ea typeface="IBM Plex Sans" charset="0"/>
              <a:cs typeface="IBM Plex Sans" charset="0"/>
            </a:endParaRPr>
          </a:p>
          <a:p>
            <a:pPr algn="l"/>
            <a:endParaRPr lang="en-US" sz="1400" dirty="0">
              <a:solidFill>
                <a:schemeClr val="bg1"/>
              </a:solidFill>
              <a:latin typeface="IBM Plex Sans" charset="0"/>
              <a:ea typeface="IBM Plex Sans" charset="0"/>
              <a:cs typeface="IBM Plex Sans" charset="0"/>
            </a:endParaRPr>
          </a:p>
          <a:p>
            <a:pPr algn="l"/>
            <a:r>
              <a:rPr lang="en-US" sz="1400" dirty="0">
                <a:solidFill>
                  <a:schemeClr val="bg1"/>
                </a:solidFill>
                <a:latin typeface="IBM Plex Sans" charset="0"/>
                <a:ea typeface="IBM Plex Sans" charset="0"/>
                <a:cs typeface="IBM Plex Sans" charset="0"/>
              </a:rPr>
              <a:t>Order of ancillary operators:</a:t>
            </a:r>
          </a:p>
          <a:p>
            <a:pPr algn="l"/>
            <a:r>
              <a:rPr lang="en-US" sz="1400" dirty="0">
                <a:solidFill>
                  <a:schemeClr val="bg1"/>
                </a:solidFill>
                <a:latin typeface="IBM Plex Sans" charset="0"/>
                <a:ea typeface="IBM Plex Sans" charset="0"/>
                <a:cs typeface="IBM Plex Sans" charset="0"/>
              </a:rPr>
              <a:t>number, spin-z, spin square, dipole-x, dipole-y, dipole-z</a:t>
            </a:r>
          </a:p>
        </p:txBody>
      </p:sp>
      <p:pic>
        <p:nvPicPr>
          <p:cNvPr id="4" name="Picture 3">
            <a:extLst>
              <a:ext uri="{FF2B5EF4-FFF2-40B4-BE49-F238E27FC236}">
                <a16:creationId xmlns:a16="http://schemas.microsoft.com/office/drawing/2014/main" id="{0F79B981-2AE1-4C40-8130-7B808D5C821E}"/>
              </a:ext>
            </a:extLst>
          </p:cNvPr>
          <p:cNvPicPr>
            <a:picLocks noChangeAspect="1"/>
          </p:cNvPicPr>
          <p:nvPr/>
        </p:nvPicPr>
        <p:blipFill>
          <a:blip r:embed="rId2"/>
          <a:stretch>
            <a:fillRect/>
          </a:stretch>
        </p:blipFill>
        <p:spPr>
          <a:xfrm>
            <a:off x="328862" y="3417557"/>
            <a:ext cx="8486276" cy="1204776"/>
          </a:xfrm>
          <a:prstGeom prst="rect">
            <a:avLst/>
          </a:prstGeom>
        </p:spPr>
      </p:pic>
      <p:pic>
        <p:nvPicPr>
          <p:cNvPr id="6" name="Picture 5">
            <a:extLst>
              <a:ext uri="{FF2B5EF4-FFF2-40B4-BE49-F238E27FC236}">
                <a16:creationId xmlns:a16="http://schemas.microsoft.com/office/drawing/2014/main" id="{7C59A735-E440-3744-9153-F6E2415A182B}"/>
              </a:ext>
            </a:extLst>
          </p:cNvPr>
          <p:cNvPicPr>
            <a:picLocks noChangeAspect="1"/>
          </p:cNvPicPr>
          <p:nvPr/>
        </p:nvPicPr>
        <p:blipFill>
          <a:blip r:embed="rId3"/>
          <a:stretch>
            <a:fillRect/>
          </a:stretch>
        </p:blipFill>
        <p:spPr>
          <a:xfrm>
            <a:off x="228666" y="796543"/>
            <a:ext cx="4019790" cy="2472171"/>
          </a:xfrm>
          <a:prstGeom prst="rect">
            <a:avLst/>
          </a:prstGeom>
        </p:spPr>
      </p:pic>
    </p:spTree>
    <p:extLst>
      <p:ext uri="{BB962C8B-B14F-4D97-AF65-F5344CB8AC3E}">
        <p14:creationId xmlns:p14="http://schemas.microsoft.com/office/powerpoint/2010/main" val="55052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9EF8328B-2F93-1543-8996-5B6CC920CFCB}"/>
              </a:ext>
            </a:extLst>
          </p:cNvPr>
          <p:cNvCxnSpPr>
            <a:cxnSpLocks/>
          </p:cNvCxnSpPr>
          <p:nvPr/>
        </p:nvCxnSpPr>
        <p:spPr bwMode="auto">
          <a:xfrm flipV="1">
            <a:off x="210311" y="647699"/>
            <a:ext cx="8723378" cy="1"/>
          </a:xfrm>
          <a:prstGeom prst="line">
            <a:avLst/>
          </a:prstGeom>
          <a:ln w="19050">
            <a:solidFill>
              <a:schemeClr val="accent1">
                <a:lumMod val="60000"/>
                <a:lumOff val="4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Footer Placeholder 1">
            <a:extLst>
              <a:ext uri="{FF2B5EF4-FFF2-40B4-BE49-F238E27FC236}">
                <a16:creationId xmlns:a16="http://schemas.microsoft.com/office/drawing/2014/main" id="{230E6382-7B2E-8848-865A-E5532659E8BB}"/>
              </a:ext>
            </a:extLst>
          </p:cNvPr>
          <p:cNvSpPr>
            <a:spLocks noGrp="1"/>
          </p:cNvSpPr>
          <p:nvPr>
            <p:ph type="ftr" sz="quarter" idx="10"/>
          </p:nvPr>
        </p:nvSpPr>
        <p:spPr>
          <a:xfrm>
            <a:off x="228666" y="4787900"/>
            <a:ext cx="4114735" cy="166687"/>
          </a:xfrm>
        </p:spPr>
        <p:txBody>
          <a:bodyPr/>
          <a:lstStyle/>
          <a:p>
            <a:r>
              <a:rPr lang="en-US" dirty="0">
                <a:solidFill>
                  <a:schemeClr val="bg1"/>
                </a:solidFill>
              </a:rPr>
              <a:t>ARC Apps Team / July 13, 2020 / © 2020 IBM Corporation</a:t>
            </a:r>
          </a:p>
        </p:txBody>
      </p:sp>
      <p:sp>
        <p:nvSpPr>
          <p:cNvPr id="64" name="Title 5">
            <a:extLst>
              <a:ext uri="{FF2B5EF4-FFF2-40B4-BE49-F238E27FC236}">
                <a16:creationId xmlns:a16="http://schemas.microsoft.com/office/drawing/2014/main" id="{7DA6CCAC-71BC-F448-A313-7276E86F5F41}"/>
              </a:ext>
            </a:extLst>
          </p:cNvPr>
          <p:cNvSpPr txBox="1">
            <a:spLocks/>
          </p:cNvSpPr>
          <p:nvPr/>
        </p:nvSpPr>
        <p:spPr>
          <a:xfrm>
            <a:off x="210311" y="201168"/>
            <a:ext cx="8798607" cy="804672"/>
          </a:xfrm>
          <a:prstGeom prst="rect">
            <a:avLst/>
          </a:prstGeom>
        </p:spPr>
        <p:txBody>
          <a:bodyPr vert="horz" lIns="0" tIns="0" rIns="0" bIns="0" rtlCol="0" anchor="t">
            <a:noAutofit/>
          </a:bodyPr>
          <a:lstStyle>
            <a:lvl1pPr algn="l" rtl="0" eaLnBrk="1" fontAlgn="base" hangingPunct="1">
              <a:lnSpc>
                <a:spcPct val="110000"/>
              </a:lnSpc>
              <a:spcBef>
                <a:spcPct val="0"/>
              </a:spcBef>
              <a:spcAft>
                <a:spcPct val="0"/>
              </a:spcAft>
              <a:defRPr sz="2800" b="0" i="0">
                <a:solidFill>
                  <a:srgbClr val="F2F4F8"/>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kern="0" dirty="0">
                <a:solidFill>
                  <a:schemeClr val="bg1"/>
                </a:solidFill>
              </a:rPr>
              <a:t>Step 6: circuit requirements</a:t>
            </a:r>
          </a:p>
        </p:txBody>
      </p:sp>
      <p:pic>
        <p:nvPicPr>
          <p:cNvPr id="6" name="Picture 5">
            <a:extLst>
              <a:ext uri="{FF2B5EF4-FFF2-40B4-BE49-F238E27FC236}">
                <a16:creationId xmlns:a16="http://schemas.microsoft.com/office/drawing/2014/main" id="{D9E4C678-9B3C-7944-9E5F-16900C126AE2}"/>
              </a:ext>
            </a:extLst>
          </p:cNvPr>
          <p:cNvPicPr>
            <a:picLocks noChangeAspect="1"/>
          </p:cNvPicPr>
          <p:nvPr/>
        </p:nvPicPr>
        <p:blipFill>
          <a:blip r:embed="rId2"/>
          <a:stretch>
            <a:fillRect/>
          </a:stretch>
        </p:blipFill>
        <p:spPr>
          <a:xfrm>
            <a:off x="836681" y="1584744"/>
            <a:ext cx="7013439" cy="1733878"/>
          </a:xfrm>
          <a:prstGeom prst="rect">
            <a:avLst/>
          </a:prstGeom>
        </p:spPr>
      </p:pic>
      <p:sp>
        <p:nvSpPr>
          <p:cNvPr id="7" name="TextBox 6">
            <a:extLst>
              <a:ext uri="{FF2B5EF4-FFF2-40B4-BE49-F238E27FC236}">
                <a16:creationId xmlns:a16="http://schemas.microsoft.com/office/drawing/2014/main" id="{0A646057-63B1-A34D-9623-5183E0D622B5}"/>
              </a:ext>
            </a:extLst>
          </p:cNvPr>
          <p:cNvSpPr txBox="1"/>
          <p:nvPr/>
        </p:nvSpPr>
        <p:spPr>
          <a:xfrm>
            <a:off x="135082" y="746890"/>
            <a:ext cx="8798607" cy="738664"/>
          </a:xfrm>
          <a:prstGeom prst="rect">
            <a:avLst/>
          </a:prstGeom>
          <a:noFill/>
        </p:spPr>
        <p:txBody>
          <a:bodyPr wrap="square" rtlCol="0">
            <a:spAutoFit/>
          </a:bodyPr>
          <a:lstStyle/>
          <a:p>
            <a:pPr algn="l"/>
            <a:r>
              <a:rPr lang="en-US" sz="1400" dirty="0">
                <a:solidFill>
                  <a:schemeClr val="bg1"/>
                </a:solidFill>
                <a:latin typeface="IBM Plex Sans" charset="0"/>
                <a:ea typeface="IBM Plex Sans" charset="0"/>
                <a:cs typeface="IBM Plex Sans" charset="0"/>
              </a:rPr>
              <a:t>In order to design hardware experiments, it is important to know the features of the circuit to simulate.</a:t>
            </a:r>
          </a:p>
          <a:p>
            <a:pPr algn="l"/>
            <a:r>
              <a:rPr lang="en-US" sz="1400" dirty="0">
                <a:solidFill>
                  <a:schemeClr val="bg1"/>
                </a:solidFill>
                <a:latin typeface="IBM Plex Sans" charset="0"/>
                <a:ea typeface="IBM Plex Sans" charset="0"/>
                <a:cs typeface="IBM Plex Sans" charset="0"/>
              </a:rPr>
              <a:t>These features include qubits number, gates and depth. </a:t>
            </a:r>
          </a:p>
          <a:p>
            <a:pPr algn="l"/>
            <a:r>
              <a:rPr lang="en-US" sz="1400" dirty="0">
                <a:solidFill>
                  <a:schemeClr val="bg1"/>
                </a:solidFill>
                <a:latin typeface="IBM Plex Sans" charset="0"/>
                <a:ea typeface="IBM Plex Sans" charset="0"/>
                <a:cs typeface="IBM Plex Sans" charset="0"/>
              </a:rPr>
              <a:t>Gates and depth are influenced by the specific hardware chosen.</a:t>
            </a:r>
          </a:p>
        </p:txBody>
      </p:sp>
      <p:pic>
        <p:nvPicPr>
          <p:cNvPr id="4" name="Picture 3">
            <a:extLst>
              <a:ext uri="{FF2B5EF4-FFF2-40B4-BE49-F238E27FC236}">
                <a16:creationId xmlns:a16="http://schemas.microsoft.com/office/drawing/2014/main" id="{75F3DB70-1BC7-2E42-9F76-5DE0C884CCA0}"/>
              </a:ext>
            </a:extLst>
          </p:cNvPr>
          <p:cNvPicPr>
            <a:picLocks noChangeAspect="1"/>
          </p:cNvPicPr>
          <p:nvPr/>
        </p:nvPicPr>
        <p:blipFill>
          <a:blip r:embed="rId3"/>
          <a:stretch>
            <a:fillRect/>
          </a:stretch>
        </p:blipFill>
        <p:spPr>
          <a:xfrm>
            <a:off x="870977" y="3808468"/>
            <a:ext cx="7402045" cy="687333"/>
          </a:xfrm>
          <a:prstGeom prst="rect">
            <a:avLst/>
          </a:prstGeom>
        </p:spPr>
      </p:pic>
      <p:sp>
        <p:nvSpPr>
          <p:cNvPr id="5" name="Rectangle 4">
            <a:extLst>
              <a:ext uri="{FF2B5EF4-FFF2-40B4-BE49-F238E27FC236}">
                <a16:creationId xmlns:a16="http://schemas.microsoft.com/office/drawing/2014/main" id="{6C613CEC-1281-3940-AA4A-FF84A98773C3}"/>
              </a:ext>
            </a:extLst>
          </p:cNvPr>
          <p:cNvSpPr/>
          <p:nvPr/>
        </p:nvSpPr>
        <p:spPr bwMode="auto">
          <a:xfrm>
            <a:off x="560071" y="3154680"/>
            <a:ext cx="491490" cy="331470"/>
          </a:xfrm>
          <a:prstGeom prst="rect">
            <a:avLst/>
          </a:prstGeom>
          <a:solidFill>
            <a:srgbClr val="FFFF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Tree>
    <p:extLst>
      <p:ext uri="{BB962C8B-B14F-4D97-AF65-F5344CB8AC3E}">
        <p14:creationId xmlns:p14="http://schemas.microsoft.com/office/powerpoint/2010/main" val="3549828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9EF8328B-2F93-1543-8996-5B6CC920CFCB}"/>
              </a:ext>
            </a:extLst>
          </p:cNvPr>
          <p:cNvCxnSpPr>
            <a:cxnSpLocks/>
          </p:cNvCxnSpPr>
          <p:nvPr/>
        </p:nvCxnSpPr>
        <p:spPr bwMode="auto">
          <a:xfrm flipV="1">
            <a:off x="210311" y="647699"/>
            <a:ext cx="8723378" cy="1"/>
          </a:xfrm>
          <a:prstGeom prst="line">
            <a:avLst/>
          </a:prstGeom>
          <a:ln w="19050">
            <a:solidFill>
              <a:schemeClr val="accent1">
                <a:lumMod val="60000"/>
                <a:lumOff val="4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Footer Placeholder 1">
            <a:extLst>
              <a:ext uri="{FF2B5EF4-FFF2-40B4-BE49-F238E27FC236}">
                <a16:creationId xmlns:a16="http://schemas.microsoft.com/office/drawing/2014/main" id="{230E6382-7B2E-8848-865A-E5532659E8BB}"/>
              </a:ext>
            </a:extLst>
          </p:cNvPr>
          <p:cNvSpPr>
            <a:spLocks noGrp="1"/>
          </p:cNvSpPr>
          <p:nvPr>
            <p:ph type="ftr" sz="quarter" idx="10"/>
          </p:nvPr>
        </p:nvSpPr>
        <p:spPr>
          <a:xfrm>
            <a:off x="228666" y="4787900"/>
            <a:ext cx="4114735" cy="166687"/>
          </a:xfrm>
        </p:spPr>
        <p:txBody>
          <a:bodyPr/>
          <a:lstStyle/>
          <a:p>
            <a:r>
              <a:rPr lang="en-US" dirty="0">
                <a:solidFill>
                  <a:schemeClr val="bg1"/>
                </a:solidFill>
              </a:rPr>
              <a:t>ARC Apps Team / July 13, 2020 / © 2020 IBM Corporation</a:t>
            </a:r>
          </a:p>
        </p:txBody>
      </p:sp>
      <p:sp>
        <p:nvSpPr>
          <p:cNvPr id="64" name="Title 5">
            <a:extLst>
              <a:ext uri="{FF2B5EF4-FFF2-40B4-BE49-F238E27FC236}">
                <a16:creationId xmlns:a16="http://schemas.microsoft.com/office/drawing/2014/main" id="{7DA6CCAC-71BC-F448-A313-7276E86F5F41}"/>
              </a:ext>
            </a:extLst>
          </p:cNvPr>
          <p:cNvSpPr txBox="1">
            <a:spLocks/>
          </p:cNvSpPr>
          <p:nvPr/>
        </p:nvSpPr>
        <p:spPr>
          <a:xfrm>
            <a:off x="210311" y="201168"/>
            <a:ext cx="8798607" cy="804672"/>
          </a:xfrm>
          <a:prstGeom prst="rect">
            <a:avLst/>
          </a:prstGeom>
        </p:spPr>
        <p:txBody>
          <a:bodyPr vert="horz" lIns="0" tIns="0" rIns="0" bIns="0" rtlCol="0" anchor="t">
            <a:noAutofit/>
          </a:bodyPr>
          <a:lstStyle>
            <a:lvl1pPr algn="l" rtl="0" eaLnBrk="1" fontAlgn="base" hangingPunct="1">
              <a:lnSpc>
                <a:spcPct val="110000"/>
              </a:lnSpc>
              <a:spcBef>
                <a:spcPct val="0"/>
              </a:spcBef>
              <a:spcAft>
                <a:spcPct val="0"/>
              </a:spcAft>
              <a:defRPr sz="2800" b="0" i="0">
                <a:solidFill>
                  <a:srgbClr val="F2F4F8"/>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kern="0" dirty="0">
                <a:solidFill>
                  <a:schemeClr val="bg1"/>
                </a:solidFill>
              </a:rPr>
              <a:t>Hardware-efficient </a:t>
            </a:r>
            <a:r>
              <a:rPr lang="en-US" kern="0" dirty="0" err="1">
                <a:solidFill>
                  <a:schemeClr val="bg1"/>
                </a:solidFill>
              </a:rPr>
              <a:t>Ansatze</a:t>
            </a:r>
            <a:endParaRPr lang="en-US" kern="0" dirty="0">
              <a:solidFill>
                <a:schemeClr val="bg1"/>
              </a:solidFill>
            </a:endParaRPr>
          </a:p>
        </p:txBody>
      </p:sp>
      <p:sp>
        <p:nvSpPr>
          <p:cNvPr id="6" name="TextBox 5">
            <a:extLst>
              <a:ext uri="{FF2B5EF4-FFF2-40B4-BE49-F238E27FC236}">
                <a16:creationId xmlns:a16="http://schemas.microsoft.com/office/drawing/2014/main" id="{455FACFB-8C6E-DE41-9645-55459B97B75C}"/>
              </a:ext>
            </a:extLst>
          </p:cNvPr>
          <p:cNvSpPr txBox="1"/>
          <p:nvPr/>
        </p:nvSpPr>
        <p:spPr>
          <a:xfrm>
            <a:off x="135082" y="746890"/>
            <a:ext cx="8798607" cy="523220"/>
          </a:xfrm>
          <a:prstGeom prst="rect">
            <a:avLst/>
          </a:prstGeom>
          <a:noFill/>
        </p:spPr>
        <p:txBody>
          <a:bodyPr wrap="square" rtlCol="0">
            <a:spAutoFit/>
          </a:bodyPr>
          <a:lstStyle/>
          <a:p>
            <a:pPr algn="l"/>
            <a:r>
              <a:rPr lang="en-US" sz="1400" dirty="0">
                <a:solidFill>
                  <a:schemeClr val="bg1"/>
                </a:solidFill>
                <a:latin typeface="IBM Plex Sans" charset="0"/>
                <a:ea typeface="IBM Plex Sans" charset="0"/>
                <a:cs typeface="IBM Plex Sans" charset="0"/>
              </a:rPr>
              <a:t>Circuits can be customized to capture features of the ground-state wavefunction</a:t>
            </a:r>
          </a:p>
          <a:p>
            <a:pPr algn="l"/>
            <a:r>
              <a:rPr lang="en-US" sz="1400" dirty="0">
                <a:solidFill>
                  <a:schemeClr val="bg1"/>
                </a:solidFill>
                <a:latin typeface="IBM Plex Sans" charset="0"/>
                <a:ea typeface="IBM Plex Sans" charset="0"/>
                <a:cs typeface="IBM Plex Sans" charset="0"/>
              </a:rPr>
              <a:t>Hardware-efficient </a:t>
            </a:r>
            <a:r>
              <a:rPr lang="en-US" sz="1400" dirty="0" err="1">
                <a:solidFill>
                  <a:schemeClr val="bg1"/>
                </a:solidFill>
                <a:latin typeface="IBM Plex Sans" charset="0"/>
                <a:ea typeface="IBM Plex Sans" charset="0"/>
                <a:cs typeface="IBM Plex Sans" charset="0"/>
              </a:rPr>
              <a:t>Ansatze</a:t>
            </a:r>
            <a:r>
              <a:rPr lang="en-US" sz="1400" dirty="0">
                <a:solidFill>
                  <a:schemeClr val="bg1"/>
                </a:solidFill>
                <a:latin typeface="IBM Plex Sans" charset="0"/>
                <a:ea typeface="IBM Plex Sans" charset="0"/>
                <a:cs typeface="IBM Plex Sans" charset="0"/>
              </a:rPr>
              <a:t> are examples of circuits with </a:t>
            </a:r>
          </a:p>
        </p:txBody>
      </p:sp>
      <p:grpSp>
        <p:nvGrpSpPr>
          <p:cNvPr id="8" name="Group 7">
            <a:extLst>
              <a:ext uri="{FF2B5EF4-FFF2-40B4-BE49-F238E27FC236}">
                <a16:creationId xmlns:a16="http://schemas.microsoft.com/office/drawing/2014/main" id="{A274DFE8-551D-1E42-9830-3A511DB6E3CC}"/>
              </a:ext>
            </a:extLst>
          </p:cNvPr>
          <p:cNvGrpSpPr/>
          <p:nvPr/>
        </p:nvGrpSpPr>
        <p:grpSpPr>
          <a:xfrm>
            <a:off x="228666" y="2423689"/>
            <a:ext cx="8705023" cy="1510302"/>
            <a:chOff x="-1270000" y="1672138"/>
            <a:chExt cx="10359018" cy="1799224"/>
          </a:xfrm>
        </p:grpSpPr>
        <p:pic>
          <p:nvPicPr>
            <p:cNvPr id="4" name="Picture 3" descr="A screenshot of a cell phone&#10;&#10;Description automatically generated">
              <a:extLst>
                <a:ext uri="{FF2B5EF4-FFF2-40B4-BE49-F238E27FC236}">
                  <a16:creationId xmlns:a16="http://schemas.microsoft.com/office/drawing/2014/main" id="{16A88D72-3697-3D40-A93D-14DC62755384}"/>
                </a:ext>
              </a:extLst>
            </p:cNvPr>
            <p:cNvPicPr>
              <a:picLocks noChangeAspect="1"/>
            </p:cNvPicPr>
            <p:nvPr/>
          </p:nvPicPr>
          <p:blipFill>
            <a:blip r:embed="rId2"/>
            <a:stretch>
              <a:fillRect/>
            </a:stretch>
          </p:blipFill>
          <p:spPr>
            <a:xfrm>
              <a:off x="-1270000" y="1672138"/>
              <a:ext cx="9144000" cy="1799224"/>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400AF898-D3BD-AB4C-BC52-29DF21A14846}"/>
                </a:ext>
              </a:extLst>
            </p:cNvPr>
            <p:cNvPicPr>
              <a:picLocks noChangeAspect="1"/>
            </p:cNvPicPr>
            <p:nvPr/>
          </p:nvPicPr>
          <p:blipFill>
            <a:blip r:embed="rId3"/>
            <a:stretch>
              <a:fillRect/>
            </a:stretch>
          </p:blipFill>
          <p:spPr>
            <a:xfrm>
              <a:off x="7859486" y="1727199"/>
              <a:ext cx="1229532" cy="1741893"/>
            </a:xfrm>
            <a:prstGeom prst="rect">
              <a:avLst/>
            </a:prstGeom>
          </p:spPr>
        </p:pic>
      </p:grpSp>
      <p:sp>
        <p:nvSpPr>
          <p:cNvPr id="11" name="Rectangle 10">
            <a:extLst>
              <a:ext uri="{FF2B5EF4-FFF2-40B4-BE49-F238E27FC236}">
                <a16:creationId xmlns:a16="http://schemas.microsoft.com/office/drawing/2014/main" id="{0171E6EF-468C-2D4A-9D91-B383729AC4A5}"/>
              </a:ext>
            </a:extLst>
          </p:cNvPr>
          <p:cNvSpPr/>
          <p:nvPr/>
        </p:nvSpPr>
        <p:spPr bwMode="auto">
          <a:xfrm>
            <a:off x="135082" y="2282455"/>
            <a:ext cx="686851" cy="184814"/>
          </a:xfrm>
          <a:prstGeom prst="rect">
            <a:avLst/>
          </a:prstGeom>
          <a:solidFill>
            <a:srgbClr val="FFFFFF"/>
          </a:solidFill>
          <a:ln w="19050">
            <a:solidFill>
              <a:srgbClr val="FFFF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pic>
        <p:nvPicPr>
          <p:cNvPr id="13" name="Picture 12">
            <a:extLst>
              <a:ext uri="{FF2B5EF4-FFF2-40B4-BE49-F238E27FC236}">
                <a16:creationId xmlns:a16="http://schemas.microsoft.com/office/drawing/2014/main" id="{456C037B-2B40-8C4C-8875-9C458527A91C}"/>
              </a:ext>
            </a:extLst>
          </p:cNvPr>
          <p:cNvPicPr>
            <a:picLocks noChangeAspect="1"/>
          </p:cNvPicPr>
          <p:nvPr/>
        </p:nvPicPr>
        <p:blipFill>
          <a:blip r:embed="rId4"/>
          <a:stretch>
            <a:fillRect/>
          </a:stretch>
        </p:blipFill>
        <p:spPr>
          <a:xfrm>
            <a:off x="2520949" y="4042614"/>
            <a:ext cx="4102101" cy="342844"/>
          </a:xfrm>
          <a:prstGeom prst="rect">
            <a:avLst/>
          </a:prstGeom>
        </p:spPr>
      </p:pic>
      <p:pic>
        <p:nvPicPr>
          <p:cNvPr id="15" name="Picture 14">
            <a:extLst>
              <a:ext uri="{FF2B5EF4-FFF2-40B4-BE49-F238E27FC236}">
                <a16:creationId xmlns:a16="http://schemas.microsoft.com/office/drawing/2014/main" id="{6191E7FC-673C-914E-9601-131D32D6B7FD}"/>
              </a:ext>
            </a:extLst>
          </p:cNvPr>
          <p:cNvPicPr>
            <a:picLocks noChangeAspect="1"/>
          </p:cNvPicPr>
          <p:nvPr/>
        </p:nvPicPr>
        <p:blipFill>
          <a:blip r:embed="rId5"/>
          <a:stretch>
            <a:fillRect/>
          </a:stretch>
        </p:blipFill>
        <p:spPr>
          <a:xfrm>
            <a:off x="1049618" y="1743456"/>
            <a:ext cx="7119991" cy="468895"/>
          </a:xfrm>
          <a:prstGeom prst="rect">
            <a:avLst/>
          </a:prstGeom>
        </p:spPr>
      </p:pic>
      <p:sp>
        <p:nvSpPr>
          <p:cNvPr id="16" name="Rectangle 15">
            <a:extLst>
              <a:ext uri="{FF2B5EF4-FFF2-40B4-BE49-F238E27FC236}">
                <a16:creationId xmlns:a16="http://schemas.microsoft.com/office/drawing/2014/main" id="{4EA67DA1-AEC1-C549-A1DE-DBC45BE794F8}"/>
              </a:ext>
            </a:extLst>
          </p:cNvPr>
          <p:cNvSpPr/>
          <p:nvPr/>
        </p:nvSpPr>
        <p:spPr>
          <a:xfrm>
            <a:off x="210311" y="4487818"/>
            <a:ext cx="3491982" cy="300082"/>
          </a:xfrm>
          <a:prstGeom prst="rect">
            <a:avLst/>
          </a:prstGeom>
        </p:spPr>
        <p:txBody>
          <a:bodyPr wrap="none">
            <a:spAutoFit/>
          </a:bodyPr>
          <a:lstStyle/>
          <a:p>
            <a:r>
              <a:rPr lang="en-US" dirty="0">
                <a:solidFill>
                  <a:schemeClr val="bg1"/>
                </a:solidFill>
                <a:hlinkClick r:id="rId6"/>
              </a:rPr>
              <a:t>https://www.nature.com/articles/nature23879</a:t>
            </a:r>
            <a:endParaRPr lang="en-US" dirty="0">
              <a:solidFill>
                <a:schemeClr val="bg1"/>
              </a:solidFill>
            </a:endParaRPr>
          </a:p>
        </p:txBody>
      </p:sp>
    </p:spTree>
    <p:extLst>
      <p:ext uri="{BB962C8B-B14F-4D97-AF65-F5344CB8AC3E}">
        <p14:creationId xmlns:p14="http://schemas.microsoft.com/office/powerpoint/2010/main" val="1727634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9EF8328B-2F93-1543-8996-5B6CC920CFCB}"/>
              </a:ext>
            </a:extLst>
          </p:cNvPr>
          <p:cNvCxnSpPr>
            <a:cxnSpLocks/>
          </p:cNvCxnSpPr>
          <p:nvPr/>
        </p:nvCxnSpPr>
        <p:spPr bwMode="auto">
          <a:xfrm flipV="1">
            <a:off x="210311" y="647699"/>
            <a:ext cx="8723378" cy="1"/>
          </a:xfrm>
          <a:prstGeom prst="line">
            <a:avLst/>
          </a:prstGeom>
          <a:ln w="19050">
            <a:solidFill>
              <a:schemeClr val="accent1">
                <a:lumMod val="60000"/>
                <a:lumOff val="4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Footer Placeholder 1">
            <a:extLst>
              <a:ext uri="{FF2B5EF4-FFF2-40B4-BE49-F238E27FC236}">
                <a16:creationId xmlns:a16="http://schemas.microsoft.com/office/drawing/2014/main" id="{230E6382-7B2E-8848-865A-E5532659E8BB}"/>
              </a:ext>
            </a:extLst>
          </p:cNvPr>
          <p:cNvSpPr>
            <a:spLocks noGrp="1"/>
          </p:cNvSpPr>
          <p:nvPr>
            <p:ph type="ftr" sz="quarter" idx="10"/>
          </p:nvPr>
        </p:nvSpPr>
        <p:spPr>
          <a:xfrm>
            <a:off x="228666" y="4787900"/>
            <a:ext cx="4114735" cy="166687"/>
          </a:xfrm>
        </p:spPr>
        <p:txBody>
          <a:bodyPr/>
          <a:lstStyle/>
          <a:p>
            <a:r>
              <a:rPr lang="en-US" dirty="0">
                <a:solidFill>
                  <a:schemeClr val="bg1"/>
                </a:solidFill>
              </a:rPr>
              <a:t>ARC Apps Team / July 13, 2020 / © 2020 IBM Corporation</a:t>
            </a:r>
          </a:p>
        </p:txBody>
      </p:sp>
      <p:sp>
        <p:nvSpPr>
          <p:cNvPr id="64" name="Title 5">
            <a:extLst>
              <a:ext uri="{FF2B5EF4-FFF2-40B4-BE49-F238E27FC236}">
                <a16:creationId xmlns:a16="http://schemas.microsoft.com/office/drawing/2014/main" id="{7DA6CCAC-71BC-F448-A313-7276E86F5F41}"/>
              </a:ext>
            </a:extLst>
          </p:cNvPr>
          <p:cNvSpPr txBox="1">
            <a:spLocks/>
          </p:cNvSpPr>
          <p:nvPr/>
        </p:nvSpPr>
        <p:spPr>
          <a:xfrm>
            <a:off x="210311" y="201168"/>
            <a:ext cx="8798607" cy="804672"/>
          </a:xfrm>
          <a:prstGeom prst="rect">
            <a:avLst/>
          </a:prstGeom>
        </p:spPr>
        <p:txBody>
          <a:bodyPr vert="horz" lIns="0" tIns="0" rIns="0" bIns="0" rtlCol="0" anchor="t">
            <a:noAutofit/>
          </a:bodyPr>
          <a:lstStyle>
            <a:lvl1pPr algn="l" rtl="0" eaLnBrk="1" fontAlgn="base" hangingPunct="1">
              <a:lnSpc>
                <a:spcPct val="110000"/>
              </a:lnSpc>
              <a:spcBef>
                <a:spcPct val="0"/>
              </a:spcBef>
              <a:spcAft>
                <a:spcPct val="0"/>
              </a:spcAft>
              <a:defRPr sz="2800" b="0" i="0">
                <a:solidFill>
                  <a:srgbClr val="F2F4F8"/>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kern="0" dirty="0">
                <a:solidFill>
                  <a:schemeClr val="bg1"/>
                </a:solidFill>
              </a:rPr>
              <a:t>The “</a:t>
            </a:r>
            <a:r>
              <a:rPr lang="en-US" kern="0" dirty="0" err="1">
                <a:solidFill>
                  <a:schemeClr val="bg1"/>
                </a:solidFill>
              </a:rPr>
              <a:t>qasm</a:t>
            </a:r>
            <a:r>
              <a:rPr lang="en-US" kern="0" dirty="0">
                <a:solidFill>
                  <a:schemeClr val="bg1"/>
                </a:solidFill>
              </a:rPr>
              <a:t>” simulator</a:t>
            </a:r>
          </a:p>
        </p:txBody>
      </p:sp>
      <p:sp>
        <p:nvSpPr>
          <p:cNvPr id="6" name="TextBox 5">
            <a:extLst>
              <a:ext uri="{FF2B5EF4-FFF2-40B4-BE49-F238E27FC236}">
                <a16:creationId xmlns:a16="http://schemas.microsoft.com/office/drawing/2014/main" id="{455FACFB-8C6E-DE41-9645-55459B97B75C}"/>
              </a:ext>
            </a:extLst>
          </p:cNvPr>
          <p:cNvSpPr txBox="1"/>
          <p:nvPr/>
        </p:nvSpPr>
        <p:spPr>
          <a:xfrm>
            <a:off x="135082" y="746890"/>
            <a:ext cx="8798607" cy="1600438"/>
          </a:xfrm>
          <a:prstGeom prst="rect">
            <a:avLst/>
          </a:prstGeom>
          <a:noFill/>
        </p:spPr>
        <p:txBody>
          <a:bodyPr wrap="square" rtlCol="0">
            <a:spAutoFit/>
          </a:bodyPr>
          <a:lstStyle/>
          <a:p>
            <a:pPr algn="l"/>
            <a:r>
              <a:rPr lang="en-US" sz="1400" dirty="0">
                <a:solidFill>
                  <a:schemeClr val="bg1"/>
                </a:solidFill>
                <a:latin typeface="IBM Plex Sans" charset="0"/>
                <a:ea typeface="IBM Plex Sans" charset="0"/>
                <a:cs typeface="IBM Plex Sans" charset="0"/>
              </a:rPr>
              <a:t>The “</a:t>
            </a:r>
            <a:r>
              <a:rPr lang="en-US" sz="1400" dirty="0" err="1">
                <a:solidFill>
                  <a:schemeClr val="bg1"/>
                </a:solidFill>
                <a:latin typeface="IBM Plex Sans" charset="0"/>
                <a:ea typeface="IBM Plex Sans" charset="0"/>
                <a:cs typeface="IBM Plex Sans" charset="0"/>
              </a:rPr>
              <a:t>statevector</a:t>
            </a:r>
            <a:r>
              <a:rPr lang="en-US" sz="1400" dirty="0">
                <a:solidFill>
                  <a:schemeClr val="bg1"/>
                </a:solidFill>
                <a:latin typeface="IBM Plex Sans" charset="0"/>
                <a:ea typeface="IBM Plex Sans" charset="0"/>
                <a:cs typeface="IBM Plex Sans" charset="0"/>
              </a:rPr>
              <a:t>” simulator performs linear algebra operations</a:t>
            </a:r>
          </a:p>
          <a:p>
            <a:pPr algn="l"/>
            <a:endParaRPr lang="en-US" sz="1400" dirty="0">
              <a:solidFill>
                <a:schemeClr val="bg1"/>
              </a:solidFill>
              <a:latin typeface="IBM Plex Sans" charset="0"/>
              <a:ea typeface="IBM Plex Sans" charset="0"/>
              <a:cs typeface="IBM Plex Sans" charset="0"/>
            </a:endParaRPr>
          </a:p>
          <a:p>
            <a:pPr algn="l"/>
            <a:r>
              <a:rPr lang="en-US" sz="1400" dirty="0">
                <a:solidFill>
                  <a:schemeClr val="bg1"/>
                </a:solidFill>
                <a:latin typeface="IBM Plex Sans" charset="0"/>
                <a:ea typeface="IBM Plex Sans" charset="0"/>
                <a:cs typeface="IBM Plex Sans" charset="0"/>
              </a:rPr>
              <a:t>The “</a:t>
            </a:r>
            <a:r>
              <a:rPr lang="en-US" sz="1400" dirty="0" err="1">
                <a:solidFill>
                  <a:schemeClr val="bg1"/>
                </a:solidFill>
                <a:latin typeface="IBM Plex Sans" charset="0"/>
                <a:ea typeface="IBM Plex Sans" charset="0"/>
                <a:cs typeface="IBM Plex Sans" charset="0"/>
              </a:rPr>
              <a:t>qasm</a:t>
            </a:r>
            <a:r>
              <a:rPr lang="en-US" sz="1400" dirty="0">
                <a:solidFill>
                  <a:schemeClr val="bg1"/>
                </a:solidFill>
                <a:latin typeface="IBM Plex Sans" charset="0"/>
                <a:ea typeface="IBM Plex Sans" charset="0"/>
                <a:cs typeface="IBM Plex Sans" charset="0"/>
              </a:rPr>
              <a:t>” simulator computes exact quantum-mechanical probability distributions</a:t>
            </a:r>
          </a:p>
          <a:p>
            <a:pPr algn="l"/>
            <a:r>
              <a:rPr lang="en-US" sz="1400" dirty="0">
                <a:solidFill>
                  <a:schemeClr val="bg1"/>
                </a:solidFill>
                <a:latin typeface="IBM Plex Sans" charset="0"/>
                <a:ea typeface="IBM Plex Sans" charset="0"/>
                <a:cs typeface="IBM Plex Sans" charset="0"/>
              </a:rPr>
              <a:t>and samples probability distribution a user-defined number of times (shots)</a:t>
            </a:r>
          </a:p>
          <a:p>
            <a:pPr algn="l"/>
            <a:endParaRPr lang="en-US" sz="1400" dirty="0">
              <a:solidFill>
                <a:schemeClr val="bg1"/>
              </a:solidFill>
              <a:latin typeface="IBM Plex Sans" charset="0"/>
              <a:ea typeface="IBM Plex Sans" charset="0"/>
              <a:cs typeface="IBM Plex Sans" charset="0"/>
            </a:endParaRPr>
          </a:p>
          <a:p>
            <a:pPr algn="l"/>
            <a:r>
              <a:rPr lang="en-US" sz="1400" dirty="0" err="1">
                <a:solidFill>
                  <a:schemeClr val="bg1"/>
                </a:solidFill>
                <a:latin typeface="IBM Plex Sans" charset="0"/>
                <a:ea typeface="IBM Plex Sans" charset="0"/>
                <a:cs typeface="IBM Plex Sans" charset="0"/>
              </a:rPr>
              <a:t>qasm</a:t>
            </a:r>
            <a:r>
              <a:rPr lang="en-US" sz="1400" dirty="0">
                <a:solidFill>
                  <a:schemeClr val="bg1"/>
                </a:solidFill>
                <a:latin typeface="IBM Plex Sans" charset="0"/>
                <a:ea typeface="IBM Plex Sans" charset="0"/>
                <a:cs typeface="IBM Plex Sans" charset="0"/>
              </a:rPr>
              <a:t> offers the possibility of simulating noise phenomena occurring on real hardware through </a:t>
            </a:r>
            <a:r>
              <a:rPr lang="en-US" sz="1400" dirty="0">
                <a:solidFill>
                  <a:srgbClr val="FF0000"/>
                </a:solidFill>
                <a:latin typeface="IBM Plex Sans" charset="0"/>
                <a:ea typeface="IBM Plex Sans" charset="0"/>
                <a:cs typeface="IBM Plex Sans" charset="0"/>
              </a:rPr>
              <a:t>noise models</a:t>
            </a:r>
          </a:p>
          <a:p>
            <a:pPr algn="l"/>
            <a:r>
              <a:rPr lang="en-US" sz="1400" dirty="0">
                <a:solidFill>
                  <a:schemeClr val="bg1"/>
                </a:solidFill>
                <a:latin typeface="IBM Plex Sans" charset="0"/>
                <a:ea typeface="IBM Plex Sans" charset="0"/>
                <a:cs typeface="IBM Plex Sans" charset="0"/>
              </a:rPr>
              <a:t>and to experiment with techniques for </a:t>
            </a:r>
            <a:r>
              <a:rPr lang="en-US" sz="1400" dirty="0">
                <a:solidFill>
                  <a:srgbClr val="FF0000"/>
                </a:solidFill>
                <a:latin typeface="IBM Plex Sans" charset="0"/>
                <a:ea typeface="IBM Plex Sans" charset="0"/>
                <a:cs typeface="IBM Plex Sans" charset="0"/>
              </a:rPr>
              <a:t>readout error mitigation </a:t>
            </a:r>
          </a:p>
        </p:txBody>
      </p:sp>
      <p:sp>
        <p:nvSpPr>
          <p:cNvPr id="11" name="Rectangle 10">
            <a:extLst>
              <a:ext uri="{FF2B5EF4-FFF2-40B4-BE49-F238E27FC236}">
                <a16:creationId xmlns:a16="http://schemas.microsoft.com/office/drawing/2014/main" id="{0171E6EF-468C-2D4A-9D91-B383729AC4A5}"/>
              </a:ext>
            </a:extLst>
          </p:cNvPr>
          <p:cNvSpPr/>
          <p:nvPr/>
        </p:nvSpPr>
        <p:spPr bwMode="auto">
          <a:xfrm>
            <a:off x="135082" y="2282455"/>
            <a:ext cx="686851" cy="184814"/>
          </a:xfrm>
          <a:prstGeom prst="rect">
            <a:avLst/>
          </a:prstGeom>
          <a:solidFill>
            <a:srgbClr val="FFFFFF"/>
          </a:solidFill>
          <a:ln w="19050">
            <a:solidFill>
              <a:srgbClr val="FFFF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pic>
        <p:nvPicPr>
          <p:cNvPr id="5" name="Picture 4" descr="A screenshot of a cell phone&#10;&#10;Description automatically generated">
            <a:extLst>
              <a:ext uri="{FF2B5EF4-FFF2-40B4-BE49-F238E27FC236}">
                <a16:creationId xmlns:a16="http://schemas.microsoft.com/office/drawing/2014/main" id="{A0FCC9C3-5575-924F-8C67-D1D63D0A9E1E}"/>
              </a:ext>
            </a:extLst>
          </p:cNvPr>
          <p:cNvPicPr>
            <a:picLocks noChangeAspect="1"/>
          </p:cNvPicPr>
          <p:nvPr/>
        </p:nvPicPr>
        <p:blipFill>
          <a:blip r:embed="rId2"/>
          <a:stretch>
            <a:fillRect/>
          </a:stretch>
        </p:blipFill>
        <p:spPr>
          <a:xfrm>
            <a:off x="106978" y="2614881"/>
            <a:ext cx="8854813" cy="1905466"/>
          </a:xfrm>
          <a:prstGeom prst="rect">
            <a:avLst/>
          </a:prstGeom>
        </p:spPr>
      </p:pic>
    </p:spTree>
    <p:extLst>
      <p:ext uri="{BB962C8B-B14F-4D97-AF65-F5344CB8AC3E}">
        <p14:creationId xmlns:p14="http://schemas.microsoft.com/office/powerpoint/2010/main" val="2125350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AE82CE-7075-274C-889B-F593CADD7B8E}"/>
              </a:ext>
            </a:extLst>
          </p:cNvPr>
          <p:cNvSpPr>
            <a:spLocks noGrp="1"/>
          </p:cNvSpPr>
          <p:nvPr>
            <p:ph type="title"/>
          </p:nvPr>
        </p:nvSpPr>
        <p:spPr>
          <a:xfrm>
            <a:off x="210311" y="201168"/>
            <a:ext cx="7481407" cy="804672"/>
          </a:xfrm>
        </p:spPr>
        <p:txBody>
          <a:bodyPr/>
          <a:lstStyle/>
          <a:p>
            <a:r>
              <a:rPr lang="en-US" dirty="0">
                <a:solidFill>
                  <a:schemeClr val="bg1"/>
                </a:solidFill>
              </a:rPr>
              <a:t>An example from related to recent work</a:t>
            </a:r>
          </a:p>
        </p:txBody>
      </p:sp>
      <p:cxnSp>
        <p:nvCxnSpPr>
          <p:cNvPr id="3" name="Straight Connector 2">
            <a:extLst>
              <a:ext uri="{FF2B5EF4-FFF2-40B4-BE49-F238E27FC236}">
                <a16:creationId xmlns:a16="http://schemas.microsoft.com/office/drawing/2014/main" id="{9EF8328B-2F93-1543-8996-5B6CC920CFCB}"/>
              </a:ext>
            </a:extLst>
          </p:cNvPr>
          <p:cNvCxnSpPr>
            <a:cxnSpLocks/>
          </p:cNvCxnSpPr>
          <p:nvPr/>
        </p:nvCxnSpPr>
        <p:spPr bwMode="auto">
          <a:xfrm flipV="1">
            <a:off x="210311" y="647699"/>
            <a:ext cx="8723378" cy="1"/>
          </a:xfrm>
          <a:prstGeom prst="line">
            <a:avLst/>
          </a:prstGeom>
          <a:ln w="19050">
            <a:solidFill>
              <a:schemeClr val="accent1">
                <a:lumMod val="60000"/>
                <a:lumOff val="4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8" name="Footer Placeholder 1">
            <a:extLst>
              <a:ext uri="{FF2B5EF4-FFF2-40B4-BE49-F238E27FC236}">
                <a16:creationId xmlns:a16="http://schemas.microsoft.com/office/drawing/2014/main" id="{71AA08E3-CA43-CF44-A7C3-C1846AB51279}"/>
              </a:ext>
            </a:extLst>
          </p:cNvPr>
          <p:cNvSpPr>
            <a:spLocks noGrp="1"/>
          </p:cNvSpPr>
          <p:nvPr>
            <p:ph type="ftr" sz="quarter" idx="10"/>
          </p:nvPr>
        </p:nvSpPr>
        <p:spPr>
          <a:xfrm>
            <a:off x="228666" y="4787900"/>
            <a:ext cx="4114735" cy="166687"/>
          </a:xfrm>
        </p:spPr>
        <p:txBody>
          <a:bodyPr/>
          <a:lstStyle/>
          <a:p>
            <a:r>
              <a:rPr lang="en-US" dirty="0">
                <a:solidFill>
                  <a:schemeClr val="bg1"/>
                </a:solidFill>
              </a:rPr>
              <a:t>ARC Apps Team / July 13, 2020 / © 2020 IBM Corporation</a:t>
            </a:r>
          </a:p>
        </p:txBody>
      </p:sp>
      <p:sp>
        <p:nvSpPr>
          <p:cNvPr id="12" name="Text Placeholder 6">
            <a:extLst>
              <a:ext uri="{FF2B5EF4-FFF2-40B4-BE49-F238E27FC236}">
                <a16:creationId xmlns:a16="http://schemas.microsoft.com/office/drawing/2014/main" id="{26DD33C0-AF56-1743-B88A-3E8EA79BCE24}"/>
              </a:ext>
            </a:extLst>
          </p:cNvPr>
          <p:cNvSpPr txBox="1">
            <a:spLocks/>
          </p:cNvSpPr>
          <p:nvPr/>
        </p:nvSpPr>
        <p:spPr>
          <a:xfrm>
            <a:off x="228666" y="757745"/>
            <a:ext cx="8824899" cy="248096"/>
          </a:xfrm>
          <a:prstGeom prst="rect">
            <a:avLst/>
          </a:prstGeom>
        </p:spPr>
        <p:txBody>
          <a:bodyPr vert="horz" lIns="0" tIns="0" rIns="0" bIns="0" rtlCol="0">
            <a:noAutofit/>
          </a:bodyPr>
          <a:lstStyle>
            <a:lvl1pPr marL="0" indent="0" algn="l" rtl="0" eaLnBrk="1" fontAlgn="base" hangingPunct="1">
              <a:lnSpc>
                <a:spcPct val="120000"/>
              </a:lnSpc>
              <a:spcBef>
                <a:spcPts val="1100"/>
              </a:spcBef>
              <a:spcAft>
                <a:spcPct val="0"/>
              </a:spcAft>
              <a:buClr>
                <a:srgbClr val="6D6E70"/>
              </a:buClr>
              <a:buSzPct val="90000"/>
              <a:buFont typeface="Wingdings" pitchFamily="2" charset="2"/>
              <a:buNone/>
              <a:defRPr sz="1400">
                <a:solidFill>
                  <a:schemeClr val="tx2"/>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20000"/>
              </a:lnSpc>
              <a:spcBef>
                <a:spcPts val="1100"/>
              </a:spcBef>
              <a:spcAft>
                <a:spcPct val="0"/>
              </a:spcAft>
              <a:buClr>
                <a:schemeClr val="bg1"/>
              </a:buClr>
              <a:buSzPct val="100000"/>
              <a:buFont typeface=".AppleSystemUIFont" charset="-120"/>
              <a:buChar char="–"/>
              <a:tabLst/>
              <a:defRPr sz="1400">
                <a:solidFill>
                  <a:schemeClr val="tx2"/>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20000"/>
              </a:lnSpc>
              <a:spcBef>
                <a:spcPts val="1100"/>
              </a:spcBef>
              <a:spcAft>
                <a:spcPct val="0"/>
              </a:spcAft>
              <a:buClr>
                <a:schemeClr val="bg1"/>
              </a:buClr>
              <a:buSzPct val="100000"/>
              <a:buFont typeface="Arial" panose="020B0604020202020204" pitchFamily="34" charset="0"/>
              <a:buChar char="•"/>
              <a:tabLst/>
              <a:defRPr sz="1400">
                <a:solidFill>
                  <a:schemeClr val="tx2"/>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20000"/>
              </a:lnSpc>
              <a:spcBef>
                <a:spcPts val="1100"/>
              </a:spcBef>
              <a:spcAft>
                <a:spcPct val="0"/>
              </a:spcAft>
              <a:buClr>
                <a:schemeClr val="bg1"/>
              </a:buClr>
              <a:buSzPct val="100000"/>
              <a:buFont typeface=".AppleSystemUIFont" charset="-120"/>
              <a:buChar char="–"/>
              <a:tabLst/>
              <a:defRPr sz="1400" baseline="0">
                <a:solidFill>
                  <a:schemeClr val="tx2"/>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20000"/>
              </a:lnSpc>
              <a:spcBef>
                <a:spcPts val="1100"/>
              </a:spcBef>
              <a:spcAft>
                <a:spcPct val="0"/>
              </a:spcAft>
              <a:buClr>
                <a:schemeClr val="bg1"/>
              </a:buClr>
              <a:buFont typeface=".AppleSystemUIFont" charset="-120"/>
              <a:buChar char="»"/>
              <a:tabLst/>
              <a:defRPr sz="1400">
                <a:solidFill>
                  <a:schemeClr val="tx2"/>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en-US" kern="0" dirty="0">
                <a:solidFill>
                  <a:schemeClr val="bg1"/>
                </a:solidFill>
              </a:rPr>
              <a:t>Computation of dipole moments within variational quantum algorithms</a:t>
            </a:r>
          </a:p>
          <a:p>
            <a:pPr defTabSz="914400"/>
            <a:endParaRPr lang="en-US" kern="0" dirty="0"/>
          </a:p>
          <a:p>
            <a:pPr defTabSz="914400"/>
            <a:endParaRPr lang="en-US" kern="0" dirty="0"/>
          </a:p>
          <a:p>
            <a:pPr defTabSz="914400"/>
            <a:endParaRPr lang="en-US" kern="0" dirty="0"/>
          </a:p>
          <a:p>
            <a:pPr defTabSz="914400"/>
            <a:endParaRPr lang="en-US" kern="0" dirty="0"/>
          </a:p>
          <a:p>
            <a:pPr defTabSz="914400"/>
            <a:endParaRPr lang="en-US" kern="0" dirty="0"/>
          </a:p>
        </p:txBody>
      </p:sp>
      <p:pic>
        <p:nvPicPr>
          <p:cNvPr id="13" name="Picture 12" descr="A picture containing knife&#10;&#10;Description automatically generated">
            <a:extLst>
              <a:ext uri="{FF2B5EF4-FFF2-40B4-BE49-F238E27FC236}">
                <a16:creationId xmlns:a16="http://schemas.microsoft.com/office/drawing/2014/main" id="{696B8CAB-9F39-1D44-AD6A-F50305E326ED}"/>
              </a:ext>
            </a:extLst>
          </p:cNvPr>
          <p:cNvPicPr>
            <a:picLocks noChangeAspect="1"/>
          </p:cNvPicPr>
          <p:nvPr/>
        </p:nvPicPr>
        <p:blipFill>
          <a:blip r:embed="rId2"/>
          <a:stretch>
            <a:fillRect/>
          </a:stretch>
        </p:blipFill>
        <p:spPr>
          <a:xfrm>
            <a:off x="844550" y="1060329"/>
            <a:ext cx="7454900" cy="927100"/>
          </a:xfrm>
          <a:prstGeom prst="rect">
            <a:avLst/>
          </a:prstGeom>
        </p:spPr>
      </p:pic>
      <p:sp>
        <p:nvSpPr>
          <p:cNvPr id="21" name="Rectangle 20">
            <a:extLst>
              <a:ext uri="{FF2B5EF4-FFF2-40B4-BE49-F238E27FC236}">
                <a16:creationId xmlns:a16="http://schemas.microsoft.com/office/drawing/2014/main" id="{448329D1-1C9D-524F-99CF-2FD78131BA44}"/>
              </a:ext>
            </a:extLst>
          </p:cNvPr>
          <p:cNvSpPr/>
          <p:nvPr/>
        </p:nvSpPr>
        <p:spPr>
          <a:xfrm>
            <a:off x="6587187" y="4830812"/>
            <a:ext cx="2614049" cy="300082"/>
          </a:xfrm>
          <a:prstGeom prst="rect">
            <a:avLst/>
          </a:prstGeom>
        </p:spPr>
        <p:txBody>
          <a:bodyPr wrap="none">
            <a:spAutoFit/>
          </a:bodyPr>
          <a:lstStyle/>
          <a:p>
            <a:r>
              <a:rPr lang="en-US" dirty="0">
                <a:hlinkClick r:id="rId3"/>
              </a:rPr>
              <a:t>https://arxiv.org/pdf/2001.01120</a:t>
            </a:r>
            <a:endParaRPr lang="en-US" dirty="0"/>
          </a:p>
        </p:txBody>
      </p:sp>
      <p:pic>
        <p:nvPicPr>
          <p:cNvPr id="7" name="Picture 6" descr="A picture containing drawing, clock&#10;&#10;Description automatically generated">
            <a:extLst>
              <a:ext uri="{FF2B5EF4-FFF2-40B4-BE49-F238E27FC236}">
                <a16:creationId xmlns:a16="http://schemas.microsoft.com/office/drawing/2014/main" id="{B8B677E1-3DF0-EB4D-B15C-36D62E5C1F84}"/>
              </a:ext>
            </a:extLst>
          </p:cNvPr>
          <p:cNvPicPr>
            <a:picLocks noChangeAspect="1"/>
          </p:cNvPicPr>
          <p:nvPr/>
        </p:nvPicPr>
        <p:blipFill>
          <a:blip r:embed="rId4"/>
          <a:stretch>
            <a:fillRect/>
          </a:stretch>
        </p:blipFill>
        <p:spPr>
          <a:xfrm>
            <a:off x="3491633" y="2117907"/>
            <a:ext cx="2160733" cy="2076329"/>
          </a:xfrm>
          <a:prstGeom prst="rect">
            <a:avLst/>
          </a:prstGeom>
        </p:spPr>
      </p:pic>
      <p:sp>
        <p:nvSpPr>
          <p:cNvPr id="8" name="Rectangle 7">
            <a:extLst>
              <a:ext uri="{FF2B5EF4-FFF2-40B4-BE49-F238E27FC236}">
                <a16:creationId xmlns:a16="http://schemas.microsoft.com/office/drawing/2014/main" id="{3FFDAA1A-DF0E-1B44-8C88-3572B9B466EB}"/>
              </a:ext>
            </a:extLst>
          </p:cNvPr>
          <p:cNvSpPr/>
          <p:nvPr/>
        </p:nvSpPr>
        <p:spPr>
          <a:xfrm>
            <a:off x="2629255" y="4324714"/>
            <a:ext cx="3885487" cy="323165"/>
          </a:xfrm>
          <a:prstGeom prst="rect">
            <a:avLst/>
          </a:prstGeom>
        </p:spPr>
        <p:txBody>
          <a:bodyPr wrap="none">
            <a:spAutoFit/>
          </a:bodyPr>
          <a:lstStyle/>
          <a:p>
            <a:r>
              <a:rPr lang="en-US" sz="1500" dirty="0">
                <a:solidFill>
                  <a:srgbClr val="FF0000"/>
                </a:solidFill>
              </a:rPr>
              <a:t>https://</a:t>
            </a:r>
            <a:r>
              <a:rPr lang="en-US" sz="1500" dirty="0" err="1">
                <a:solidFill>
                  <a:srgbClr val="FF0000"/>
                </a:solidFill>
              </a:rPr>
              <a:t>github.com</a:t>
            </a:r>
            <a:r>
              <a:rPr lang="en-US" sz="1500" dirty="0">
                <a:solidFill>
                  <a:srgbClr val="FF0000"/>
                </a:solidFill>
              </a:rPr>
              <a:t>/</a:t>
            </a:r>
            <a:r>
              <a:rPr lang="en-US" sz="1500" dirty="0" err="1">
                <a:solidFill>
                  <a:srgbClr val="FF0000"/>
                </a:solidFill>
              </a:rPr>
              <a:t>mariomotta</a:t>
            </a:r>
            <a:r>
              <a:rPr lang="en-US" sz="1500" dirty="0">
                <a:solidFill>
                  <a:srgbClr val="FF0000"/>
                </a:solidFill>
              </a:rPr>
              <a:t>/</a:t>
            </a:r>
            <a:r>
              <a:rPr lang="en-US" sz="1500" dirty="0" err="1">
                <a:solidFill>
                  <a:srgbClr val="FF0000"/>
                </a:solidFill>
              </a:rPr>
              <a:t>qiskit_exercise</a:t>
            </a:r>
            <a:endParaRPr lang="en-US" sz="1500" dirty="0">
              <a:solidFill>
                <a:srgbClr val="FF0000"/>
              </a:solidFill>
            </a:endParaRPr>
          </a:p>
        </p:txBody>
      </p:sp>
    </p:spTree>
    <p:extLst>
      <p:ext uri="{BB962C8B-B14F-4D97-AF65-F5344CB8AC3E}">
        <p14:creationId xmlns:p14="http://schemas.microsoft.com/office/powerpoint/2010/main" val="801211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AE82CE-7075-274C-889B-F593CADD7B8E}"/>
              </a:ext>
            </a:extLst>
          </p:cNvPr>
          <p:cNvSpPr>
            <a:spLocks noGrp="1"/>
          </p:cNvSpPr>
          <p:nvPr>
            <p:ph type="title"/>
          </p:nvPr>
        </p:nvSpPr>
        <p:spPr>
          <a:xfrm>
            <a:off x="210311" y="201168"/>
            <a:ext cx="7868682" cy="804672"/>
          </a:xfrm>
        </p:spPr>
        <p:txBody>
          <a:bodyPr/>
          <a:lstStyle/>
          <a:p>
            <a:r>
              <a:rPr lang="en-US" dirty="0">
                <a:solidFill>
                  <a:schemeClr val="bg1"/>
                </a:solidFill>
              </a:rPr>
              <a:t>Step 1: identify geometry, basis, symmetry group</a:t>
            </a:r>
          </a:p>
        </p:txBody>
      </p:sp>
      <p:cxnSp>
        <p:nvCxnSpPr>
          <p:cNvPr id="3" name="Straight Connector 2">
            <a:extLst>
              <a:ext uri="{FF2B5EF4-FFF2-40B4-BE49-F238E27FC236}">
                <a16:creationId xmlns:a16="http://schemas.microsoft.com/office/drawing/2014/main" id="{9EF8328B-2F93-1543-8996-5B6CC920CFCB}"/>
              </a:ext>
            </a:extLst>
          </p:cNvPr>
          <p:cNvCxnSpPr>
            <a:cxnSpLocks/>
          </p:cNvCxnSpPr>
          <p:nvPr/>
        </p:nvCxnSpPr>
        <p:spPr bwMode="auto">
          <a:xfrm flipV="1">
            <a:off x="210311" y="647699"/>
            <a:ext cx="8723378" cy="1"/>
          </a:xfrm>
          <a:prstGeom prst="line">
            <a:avLst/>
          </a:prstGeom>
          <a:ln w="19050">
            <a:solidFill>
              <a:schemeClr val="accent1">
                <a:lumMod val="60000"/>
                <a:lumOff val="4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Footer Placeholder 1">
            <a:extLst>
              <a:ext uri="{FF2B5EF4-FFF2-40B4-BE49-F238E27FC236}">
                <a16:creationId xmlns:a16="http://schemas.microsoft.com/office/drawing/2014/main" id="{230E6382-7B2E-8848-865A-E5532659E8BB}"/>
              </a:ext>
            </a:extLst>
          </p:cNvPr>
          <p:cNvSpPr>
            <a:spLocks noGrp="1"/>
          </p:cNvSpPr>
          <p:nvPr>
            <p:ph type="ftr" sz="quarter" idx="10"/>
          </p:nvPr>
        </p:nvSpPr>
        <p:spPr>
          <a:xfrm>
            <a:off x="228666" y="4787900"/>
            <a:ext cx="4114735" cy="166687"/>
          </a:xfrm>
        </p:spPr>
        <p:txBody>
          <a:bodyPr/>
          <a:lstStyle/>
          <a:p>
            <a:r>
              <a:rPr lang="en-US" dirty="0">
                <a:solidFill>
                  <a:schemeClr val="bg1"/>
                </a:solidFill>
              </a:rPr>
              <a:t>ARC Apps Team / July 13, 2020 / © 2020 IBM Corporation</a:t>
            </a:r>
          </a:p>
        </p:txBody>
      </p:sp>
      <p:sp>
        <p:nvSpPr>
          <p:cNvPr id="2" name="Rectangle 1">
            <a:extLst>
              <a:ext uri="{FF2B5EF4-FFF2-40B4-BE49-F238E27FC236}">
                <a16:creationId xmlns:a16="http://schemas.microsoft.com/office/drawing/2014/main" id="{881292FC-0DB4-D646-851D-C13FE3B5E599}"/>
              </a:ext>
            </a:extLst>
          </p:cNvPr>
          <p:cNvSpPr/>
          <p:nvPr/>
        </p:nvSpPr>
        <p:spPr>
          <a:xfrm>
            <a:off x="210311" y="765686"/>
            <a:ext cx="7115647" cy="3985706"/>
          </a:xfrm>
          <a:prstGeom prst="rect">
            <a:avLst/>
          </a:prstGeom>
        </p:spPr>
        <p:txBody>
          <a:bodyPr wrap="square">
            <a:spAutoFit/>
          </a:bodyPr>
          <a:lstStyle/>
          <a:p>
            <a:r>
              <a:rPr lang="en-US" sz="1500" dirty="0">
                <a:solidFill>
                  <a:schemeClr val="bg1"/>
                </a:solidFill>
              </a:rPr>
              <a:t>Useful resource for reference/experimental geometries: </a:t>
            </a:r>
            <a:r>
              <a:rPr lang="en-US" sz="1500" dirty="0">
                <a:solidFill>
                  <a:schemeClr val="accent2">
                    <a:lumMod val="75000"/>
                  </a:schemeClr>
                </a:solidFill>
                <a:hlinkClick r:id="rId2"/>
              </a:rPr>
              <a:t>https://cccbdb.nist.gov</a:t>
            </a:r>
            <a:endParaRPr lang="en-US" sz="1500" dirty="0">
              <a:solidFill>
                <a:schemeClr val="accent2">
                  <a:lumMod val="75000"/>
                </a:schemeClr>
              </a:solidFill>
            </a:endParaRPr>
          </a:p>
          <a:p>
            <a:endParaRPr lang="en-US" sz="1500" dirty="0">
              <a:solidFill>
                <a:schemeClr val="bg1"/>
              </a:solidFill>
            </a:endParaRPr>
          </a:p>
          <a:p>
            <a:endParaRPr lang="en-US" sz="1500" dirty="0">
              <a:solidFill>
                <a:schemeClr val="bg1"/>
              </a:solidFill>
            </a:endParaRPr>
          </a:p>
          <a:p>
            <a:r>
              <a:rPr lang="en-US" sz="1500" dirty="0">
                <a:solidFill>
                  <a:schemeClr val="bg1"/>
                </a:solidFill>
              </a:rPr>
              <a:t>The chosen/optimized molecular geometry dictates the molecular point group symmetry</a:t>
            </a:r>
          </a:p>
          <a:p>
            <a:r>
              <a:rPr lang="en-US" sz="1500" dirty="0">
                <a:solidFill>
                  <a:schemeClr val="bg1"/>
                </a:solidFill>
              </a:rPr>
              <a:t>Knowledge of the symmetry group is important for mean-field and correlated calculations</a:t>
            </a:r>
          </a:p>
          <a:p>
            <a:endParaRPr lang="en-US" sz="1500" dirty="0">
              <a:solidFill>
                <a:schemeClr val="bg1"/>
              </a:solidFill>
            </a:endParaRPr>
          </a:p>
          <a:p>
            <a:endParaRPr lang="en-US" sz="1500" dirty="0">
              <a:solidFill>
                <a:schemeClr val="bg1"/>
              </a:solidFill>
            </a:endParaRPr>
          </a:p>
          <a:p>
            <a:r>
              <a:rPr lang="en-US" sz="1500" dirty="0">
                <a:solidFill>
                  <a:schemeClr val="bg1"/>
                </a:solidFill>
              </a:rPr>
              <a:t>H</a:t>
            </a:r>
            <a:r>
              <a:rPr lang="en-US" sz="1500" baseline="-25000" dirty="0">
                <a:solidFill>
                  <a:schemeClr val="bg1"/>
                </a:solidFill>
              </a:rPr>
              <a:t>2</a:t>
            </a:r>
            <a:r>
              <a:rPr lang="en-US" sz="1500" dirty="0">
                <a:solidFill>
                  <a:schemeClr val="bg1"/>
                </a:solidFill>
              </a:rPr>
              <a:t>S has C</a:t>
            </a:r>
            <a:r>
              <a:rPr lang="en-US" sz="1500" baseline="-25000" dirty="0">
                <a:solidFill>
                  <a:schemeClr val="bg1"/>
                </a:solidFill>
              </a:rPr>
              <a:t>2</a:t>
            </a:r>
            <a:r>
              <a:rPr lang="en-US" sz="1500" dirty="0">
                <a:solidFill>
                  <a:schemeClr val="bg1"/>
                </a:solidFill>
              </a:rPr>
              <a:t> symmetry around the red axis </a:t>
            </a:r>
          </a:p>
          <a:p>
            <a:r>
              <a:rPr lang="en-US" sz="1500" dirty="0">
                <a:solidFill>
                  <a:schemeClr val="bg1"/>
                </a:solidFill>
              </a:rPr>
              <a:t>and two vertical (containing the axis) mirror planes,</a:t>
            </a:r>
          </a:p>
          <a:p>
            <a:r>
              <a:rPr lang="en-US" sz="1500" dirty="0">
                <a:solidFill>
                  <a:schemeClr val="bg1"/>
                </a:solidFill>
              </a:rPr>
              <a:t>hence the symmetry group is C</a:t>
            </a:r>
            <a:r>
              <a:rPr lang="en-US" sz="1500" baseline="-25000" dirty="0">
                <a:solidFill>
                  <a:schemeClr val="bg1"/>
                </a:solidFill>
              </a:rPr>
              <a:t>2v</a:t>
            </a:r>
          </a:p>
          <a:p>
            <a:endParaRPr lang="en-US" sz="1500" baseline="-25000" dirty="0">
              <a:solidFill>
                <a:schemeClr val="bg1"/>
              </a:solidFill>
            </a:endParaRPr>
          </a:p>
          <a:p>
            <a:r>
              <a:rPr lang="en-US" sz="1500" dirty="0">
                <a:solidFill>
                  <a:schemeClr val="bg1"/>
                </a:solidFill>
              </a:rPr>
              <a:t>The C</a:t>
            </a:r>
            <a:r>
              <a:rPr lang="en-US" sz="1500" baseline="-25000" dirty="0">
                <a:solidFill>
                  <a:schemeClr val="bg1"/>
                </a:solidFill>
              </a:rPr>
              <a:t>2v</a:t>
            </a:r>
            <a:r>
              <a:rPr lang="en-US" sz="1500" dirty="0">
                <a:solidFill>
                  <a:schemeClr val="bg1"/>
                </a:solidFill>
              </a:rPr>
              <a:t> symmetry group has 4 irreducible representations,</a:t>
            </a:r>
          </a:p>
          <a:p>
            <a:endParaRPr lang="en-US" sz="1500" dirty="0">
              <a:solidFill>
                <a:schemeClr val="bg1"/>
              </a:solidFill>
            </a:endParaRPr>
          </a:p>
          <a:p>
            <a:r>
              <a:rPr lang="en-US" sz="1500" dirty="0">
                <a:solidFill>
                  <a:schemeClr val="bg1"/>
                </a:solidFill>
              </a:rPr>
              <a:t>A</a:t>
            </a:r>
            <a:r>
              <a:rPr lang="en-US" sz="1500" baseline="-25000" dirty="0">
                <a:solidFill>
                  <a:schemeClr val="bg1"/>
                </a:solidFill>
              </a:rPr>
              <a:t>1</a:t>
            </a:r>
            <a:r>
              <a:rPr lang="en-US" sz="1500" dirty="0">
                <a:solidFill>
                  <a:schemeClr val="bg1"/>
                </a:solidFill>
              </a:rPr>
              <a:t>: eigenfunction of C</a:t>
            </a:r>
            <a:r>
              <a:rPr lang="en-US" sz="1500" baseline="-25000" dirty="0">
                <a:solidFill>
                  <a:schemeClr val="bg1"/>
                </a:solidFill>
              </a:rPr>
              <a:t>2</a:t>
            </a:r>
            <a:r>
              <a:rPr lang="en-US" sz="1500" dirty="0">
                <a:solidFill>
                  <a:schemeClr val="bg1"/>
                </a:solidFill>
              </a:rPr>
              <a:t>,</a:t>
            </a:r>
            <a:r>
              <a:rPr lang="el-GR" dirty="0"/>
              <a:t> </a:t>
            </a:r>
            <a:r>
              <a:rPr lang="el-GR" dirty="0">
                <a:solidFill>
                  <a:schemeClr val="bg1"/>
                </a:solidFill>
              </a:rPr>
              <a:t>σ</a:t>
            </a:r>
            <a:r>
              <a:rPr lang="en-US" sz="1500" baseline="-25000" dirty="0">
                <a:solidFill>
                  <a:schemeClr val="bg1"/>
                </a:solidFill>
              </a:rPr>
              <a:t>v</a:t>
            </a:r>
            <a:r>
              <a:rPr lang="en-US" sz="1500" dirty="0">
                <a:solidFill>
                  <a:schemeClr val="bg1"/>
                </a:solidFill>
              </a:rPr>
              <a:t> with eigenvalues 1,1 </a:t>
            </a:r>
          </a:p>
          <a:p>
            <a:r>
              <a:rPr lang="en-US" sz="1500" dirty="0">
                <a:solidFill>
                  <a:schemeClr val="bg1"/>
                </a:solidFill>
              </a:rPr>
              <a:t>A</a:t>
            </a:r>
            <a:r>
              <a:rPr lang="en-US" sz="1500" baseline="-25000" dirty="0">
                <a:solidFill>
                  <a:schemeClr val="bg1"/>
                </a:solidFill>
              </a:rPr>
              <a:t>2</a:t>
            </a:r>
            <a:r>
              <a:rPr lang="en-US" sz="1500" dirty="0">
                <a:solidFill>
                  <a:schemeClr val="bg1"/>
                </a:solidFill>
              </a:rPr>
              <a:t>: eigenfunction of C</a:t>
            </a:r>
            <a:r>
              <a:rPr lang="en-US" sz="1500" baseline="-25000" dirty="0">
                <a:solidFill>
                  <a:schemeClr val="bg1"/>
                </a:solidFill>
              </a:rPr>
              <a:t>2</a:t>
            </a:r>
            <a:r>
              <a:rPr lang="en-US" sz="1500" dirty="0">
                <a:solidFill>
                  <a:schemeClr val="bg1"/>
                </a:solidFill>
              </a:rPr>
              <a:t>,</a:t>
            </a:r>
            <a:r>
              <a:rPr lang="el-GR" sz="1600" dirty="0"/>
              <a:t> </a:t>
            </a:r>
            <a:r>
              <a:rPr lang="el-GR" sz="1600" dirty="0">
                <a:solidFill>
                  <a:schemeClr val="bg1"/>
                </a:solidFill>
              </a:rPr>
              <a:t>σ</a:t>
            </a:r>
            <a:r>
              <a:rPr lang="en-US" sz="1500" baseline="-25000" dirty="0">
                <a:solidFill>
                  <a:schemeClr val="bg1"/>
                </a:solidFill>
              </a:rPr>
              <a:t>v</a:t>
            </a:r>
            <a:r>
              <a:rPr lang="en-US" sz="1500" dirty="0">
                <a:solidFill>
                  <a:schemeClr val="bg1"/>
                </a:solidFill>
              </a:rPr>
              <a:t> with eigenvalues 1,-1 </a:t>
            </a:r>
          </a:p>
          <a:p>
            <a:r>
              <a:rPr lang="en-US" sz="1500" dirty="0">
                <a:solidFill>
                  <a:schemeClr val="bg1"/>
                </a:solidFill>
              </a:rPr>
              <a:t>B</a:t>
            </a:r>
            <a:r>
              <a:rPr lang="en-US" sz="1500" baseline="-25000" dirty="0">
                <a:solidFill>
                  <a:schemeClr val="bg1"/>
                </a:solidFill>
              </a:rPr>
              <a:t>1</a:t>
            </a:r>
            <a:r>
              <a:rPr lang="en-US" sz="1500" dirty="0">
                <a:solidFill>
                  <a:schemeClr val="bg1"/>
                </a:solidFill>
              </a:rPr>
              <a:t>: eigenfunction of C</a:t>
            </a:r>
            <a:r>
              <a:rPr lang="en-US" sz="1500" baseline="-25000" dirty="0">
                <a:solidFill>
                  <a:schemeClr val="bg1"/>
                </a:solidFill>
              </a:rPr>
              <a:t>2</a:t>
            </a:r>
            <a:r>
              <a:rPr lang="en-US" sz="1500" dirty="0">
                <a:solidFill>
                  <a:schemeClr val="bg1"/>
                </a:solidFill>
              </a:rPr>
              <a:t>,</a:t>
            </a:r>
            <a:r>
              <a:rPr lang="el-GR" sz="1600" dirty="0"/>
              <a:t> </a:t>
            </a:r>
            <a:r>
              <a:rPr lang="el-GR" sz="1600" dirty="0">
                <a:solidFill>
                  <a:schemeClr val="bg1"/>
                </a:solidFill>
              </a:rPr>
              <a:t>σ</a:t>
            </a:r>
            <a:r>
              <a:rPr lang="en-US" sz="1500" baseline="-25000" dirty="0">
                <a:solidFill>
                  <a:schemeClr val="bg1"/>
                </a:solidFill>
              </a:rPr>
              <a:t>v</a:t>
            </a:r>
            <a:r>
              <a:rPr lang="en-US" sz="1500" dirty="0">
                <a:solidFill>
                  <a:schemeClr val="bg1"/>
                </a:solidFill>
              </a:rPr>
              <a:t> with eigenvalues -1,1 </a:t>
            </a:r>
          </a:p>
          <a:p>
            <a:r>
              <a:rPr lang="en-US" sz="1500" dirty="0">
                <a:solidFill>
                  <a:schemeClr val="bg1"/>
                </a:solidFill>
              </a:rPr>
              <a:t>B</a:t>
            </a:r>
            <a:r>
              <a:rPr lang="en-US" sz="1500" baseline="-25000" dirty="0">
                <a:solidFill>
                  <a:schemeClr val="bg1"/>
                </a:solidFill>
              </a:rPr>
              <a:t>2</a:t>
            </a:r>
            <a:r>
              <a:rPr lang="en-US" sz="1500" dirty="0">
                <a:solidFill>
                  <a:schemeClr val="bg1"/>
                </a:solidFill>
              </a:rPr>
              <a:t>: eigenfunction of C</a:t>
            </a:r>
            <a:r>
              <a:rPr lang="en-US" sz="1500" baseline="-25000" dirty="0">
                <a:solidFill>
                  <a:schemeClr val="bg1"/>
                </a:solidFill>
              </a:rPr>
              <a:t>2</a:t>
            </a:r>
            <a:r>
              <a:rPr lang="en-US" sz="1500" dirty="0">
                <a:solidFill>
                  <a:schemeClr val="bg1"/>
                </a:solidFill>
              </a:rPr>
              <a:t>,</a:t>
            </a:r>
            <a:r>
              <a:rPr lang="el-GR" sz="1600" dirty="0"/>
              <a:t> </a:t>
            </a:r>
            <a:r>
              <a:rPr lang="el-GR" sz="1600" dirty="0">
                <a:solidFill>
                  <a:schemeClr val="bg1"/>
                </a:solidFill>
              </a:rPr>
              <a:t>σ</a:t>
            </a:r>
            <a:r>
              <a:rPr lang="en-US" sz="1500" baseline="-25000" dirty="0">
                <a:solidFill>
                  <a:schemeClr val="bg1"/>
                </a:solidFill>
              </a:rPr>
              <a:t>v</a:t>
            </a:r>
            <a:r>
              <a:rPr lang="en-US" sz="1500" dirty="0">
                <a:solidFill>
                  <a:schemeClr val="bg1"/>
                </a:solidFill>
              </a:rPr>
              <a:t> with eigenvalues -1,-1 </a:t>
            </a:r>
          </a:p>
        </p:txBody>
      </p:sp>
      <p:grpSp>
        <p:nvGrpSpPr>
          <p:cNvPr id="14" name="Group 13">
            <a:extLst>
              <a:ext uri="{FF2B5EF4-FFF2-40B4-BE49-F238E27FC236}">
                <a16:creationId xmlns:a16="http://schemas.microsoft.com/office/drawing/2014/main" id="{12F6DD9E-964E-A74B-998E-8F51AB449BFC}"/>
              </a:ext>
            </a:extLst>
          </p:cNvPr>
          <p:cNvGrpSpPr/>
          <p:nvPr/>
        </p:nvGrpSpPr>
        <p:grpSpPr>
          <a:xfrm>
            <a:off x="6864864" y="2613539"/>
            <a:ext cx="2279136" cy="2419390"/>
            <a:chOff x="6654553" y="1452371"/>
            <a:chExt cx="2279136" cy="2419390"/>
          </a:xfrm>
        </p:grpSpPr>
        <p:pic>
          <p:nvPicPr>
            <p:cNvPr id="10" name="Picture 9" descr="A picture containing game, table&#10;&#10;Description automatically generated">
              <a:extLst>
                <a:ext uri="{FF2B5EF4-FFF2-40B4-BE49-F238E27FC236}">
                  <a16:creationId xmlns:a16="http://schemas.microsoft.com/office/drawing/2014/main" id="{C5F7CCFF-BA1F-BC4C-94C3-E1F4AF7918BA}"/>
                </a:ext>
              </a:extLst>
            </p:cNvPr>
            <p:cNvPicPr>
              <a:picLocks noChangeAspect="1"/>
            </p:cNvPicPr>
            <p:nvPr/>
          </p:nvPicPr>
          <p:blipFill>
            <a:blip r:embed="rId3"/>
            <a:stretch>
              <a:fillRect/>
            </a:stretch>
          </p:blipFill>
          <p:spPr>
            <a:xfrm>
              <a:off x="6654553" y="1452371"/>
              <a:ext cx="2279136" cy="2419390"/>
            </a:xfrm>
            <a:prstGeom prst="rect">
              <a:avLst/>
            </a:prstGeom>
          </p:spPr>
        </p:pic>
        <p:sp>
          <p:nvSpPr>
            <p:cNvPr id="11" name="Oval 10">
              <a:extLst>
                <a:ext uri="{FF2B5EF4-FFF2-40B4-BE49-F238E27FC236}">
                  <a16:creationId xmlns:a16="http://schemas.microsoft.com/office/drawing/2014/main" id="{622FDF0D-32E4-1B40-AA42-FB0BCFDE8AAD}"/>
                </a:ext>
              </a:extLst>
            </p:cNvPr>
            <p:cNvSpPr/>
            <p:nvPr/>
          </p:nvSpPr>
          <p:spPr bwMode="auto">
            <a:xfrm>
              <a:off x="7637928" y="2388198"/>
              <a:ext cx="279699" cy="295384"/>
            </a:xfrm>
            <a:prstGeom prst="ellipse">
              <a:avLst/>
            </a:prstGeom>
            <a:gradFill>
              <a:gsLst>
                <a:gs pos="0">
                  <a:schemeClr val="accent1">
                    <a:lumMod val="5000"/>
                    <a:lumOff val="95000"/>
                  </a:schemeClr>
                </a:gs>
                <a:gs pos="74000">
                  <a:srgbClr val="FFC000"/>
                </a:gs>
                <a:gs pos="83000">
                  <a:srgbClr val="FFC000"/>
                </a:gs>
                <a:gs pos="100000">
                  <a:srgbClr val="FFC000"/>
                </a:gs>
              </a:gsLst>
              <a:lin ang="5400000" scaled="1"/>
            </a:gradFill>
            <a:ln w="63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r>
                <a:rPr kumimoji="0" lang="en-US" sz="1400" b="0" i="0" u="none" strike="noStrike" kern="1200" cap="none" spc="0" normalizeH="0" baseline="0" noProof="0" dirty="0">
                  <a:ln>
                    <a:solidFill>
                      <a:sysClr val="windowText" lastClr="000000"/>
                    </a:solidFill>
                  </a:ln>
                  <a:solidFill>
                    <a:schemeClr val="tx1"/>
                  </a:solidFill>
                  <a:effectLst/>
                  <a:uLnTx/>
                  <a:uFillTx/>
                  <a:latin typeface="IBM Plex Sans" charset="0"/>
                  <a:ea typeface="IBM Plex Sans" charset="0"/>
                  <a:cs typeface="IBM Plex Sans" charset="0"/>
                </a:rPr>
                <a:t>S</a:t>
              </a:r>
            </a:p>
          </p:txBody>
        </p:sp>
      </p:grpSp>
    </p:spTree>
    <p:extLst>
      <p:ext uri="{BB962C8B-B14F-4D97-AF65-F5344CB8AC3E}">
        <p14:creationId xmlns:p14="http://schemas.microsoft.com/office/powerpoint/2010/main" val="2627432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AE82CE-7075-274C-889B-F593CADD7B8E}"/>
              </a:ext>
            </a:extLst>
          </p:cNvPr>
          <p:cNvSpPr>
            <a:spLocks noGrp="1"/>
          </p:cNvSpPr>
          <p:nvPr>
            <p:ph type="title"/>
          </p:nvPr>
        </p:nvSpPr>
        <p:spPr>
          <a:xfrm>
            <a:off x="210311" y="201168"/>
            <a:ext cx="7868682" cy="804672"/>
          </a:xfrm>
        </p:spPr>
        <p:txBody>
          <a:bodyPr/>
          <a:lstStyle/>
          <a:p>
            <a:r>
              <a:rPr lang="en-US" dirty="0">
                <a:solidFill>
                  <a:schemeClr val="bg1"/>
                </a:solidFill>
              </a:rPr>
              <a:t>Step 1: identify geometry, basis, symmetry group</a:t>
            </a:r>
          </a:p>
        </p:txBody>
      </p:sp>
      <p:cxnSp>
        <p:nvCxnSpPr>
          <p:cNvPr id="3" name="Straight Connector 2">
            <a:extLst>
              <a:ext uri="{FF2B5EF4-FFF2-40B4-BE49-F238E27FC236}">
                <a16:creationId xmlns:a16="http://schemas.microsoft.com/office/drawing/2014/main" id="{9EF8328B-2F93-1543-8996-5B6CC920CFCB}"/>
              </a:ext>
            </a:extLst>
          </p:cNvPr>
          <p:cNvCxnSpPr>
            <a:cxnSpLocks/>
          </p:cNvCxnSpPr>
          <p:nvPr/>
        </p:nvCxnSpPr>
        <p:spPr bwMode="auto">
          <a:xfrm flipV="1">
            <a:off x="210311" y="647699"/>
            <a:ext cx="8723378" cy="1"/>
          </a:xfrm>
          <a:prstGeom prst="line">
            <a:avLst/>
          </a:prstGeom>
          <a:ln w="19050">
            <a:solidFill>
              <a:schemeClr val="accent1">
                <a:lumMod val="60000"/>
                <a:lumOff val="4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Footer Placeholder 1">
            <a:extLst>
              <a:ext uri="{FF2B5EF4-FFF2-40B4-BE49-F238E27FC236}">
                <a16:creationId xmlns:a16="http://schemas.microsoft.com/office/drawing/2014/main" id="{230E6382-7B2E-8848-865A-E5532659E8BB}"/>
              </a:ext>
            </a:extLst>
          </p:cNvPr>
          <p:cNvSpPr>
            <a:spLocks noGrp="1"/>
          </p:cNvSpPr>
          <p:nvPr>
            <p:ph type="ftr" sz="quarter" idx="10"/>
          </p:nvPr>
        </p:nvSpPr>
        <p:spPr>
          <a:xfrm>
            <a:off x="228666" y="4787900"/>
            <a:ext cx="4114735" cy="166687"/>
          </a:xfrm>
        </p:spPr>
        <p:txBody>
          <a:bodyPr/>
          <a:lstStyle/>
          <a:p>
            <a:r>
              <a:rPr lang="en-US" dirty="0">
                <a:solidFill>
                  <a:schemeClr val="bg1"/>
                </a:solidFill>
              </a:rPr>
              <a:t>ARC Apps Team / July 13, 2020 / © 2020 IBM Corporation</a:t>
            </a:r>
          </a:p>
        </p:txBody>
      </p:sp>
      <p:sp>
        <p:nvSpPr>
          <p:cNvPr id="2" name="Rectangle 1">
            <a:extLst>
              <a:ext uri="{FF2B5EF4-FFF2-40B4-BE49-F238E27FC236}">
                <a16:creationId xmlns:a16="http://schemas.microsoft.com/office/drawing/2014/main" id="{881292FC-0DB4-D646-851D-C13FE3B5E599}"/>
              </a:ext>
            </a:extLst>
          </p:cNvPr>
          <p:cNvSpPr/>
          <p:nvPr/>
        </p:nvSpPr>
        <p:spPr>
          <a:xfrm>
            <a:off x="210311" y="765686"/>
            <a:ext cx="8723378" cy="4016484"/>
          </a:xfrm>
          <a:prstGeom prst="rect">
            <a:avLst/>
          </a:prstGeom>
        </p:spPr>
        <p:txBody>
          <a:bodyPr wrap="square">
            <a:spAutoFit/>
          </a:bodyPr>
          <a:lstStyle/>
          <a:p>
            <a:r>
              <a:rPr lang="en-US" sz="1500" dirty="0">
                <a:solidFill>
                  <a:schemeClr val="bg1"/>
                </a:solidFill>
              </a:rPr>
              <a:t>In chemistry, many basis sets comprising atom-centered Gaussian orbitals are available, e.g.</a:t>
            </a:r>
          </a:p>
          <a:p>
            <a:endParaRPr lang="en-US" sz="1500" dirty="0">
              <a:solidFill>
                <a:schemeClr val="bg1"/>
              </a:solidFill>
            </a:endParaRPr>
          </a:p>
          <a:p>
            <a:r>
              <a:rPr lang="en-US" sz="1500" dirty="0">
                <a:solidFill>
                  <a:srgbClr val="FF0000"/>
                </a:solidFill>
              </a:rPr>
              <a:t>STO-</a:t>
            </a:r>
            <a:r>
              <a:rPr lang="en-US" sz="1500" dirty="0" err="1">
                <a:solidFill>
                  <a:srgbClr val="FF0000"/>
                </a:solidFill>
              </a:rPr>
              <a:t>nG</a:t>
            </a:r>
            <a:r>
              <a:rPr lang="en-US" sz="1500" dirty="0">
                <a:solidFill>
                  <a:srgbClr val="FF0000"/>
                </a:solidFill>
              </a:rPr>
              <a:t>:</a:t>
            </a:r>
            <a:r>
              <a:rPr lang="en-US" sz="1500" dirty="0">
                <a:solidFill>
                  <a:schemeClr val="bg1"/>
                </a:solidFill>
              </a:rPr>
              <a:t> minimal bases, only containing valence orbitals (very outdated, but also very small)</a:t>
            </a:r>
          </a:p>
          <a:p>
            <a:r>
              <a:rPr lang="en-US" sz="1500" dirty="0">
                <a:solidFill>
                  <a:srgbClr val="FF0000"/>
                </a:solidFill>
              </a:rPr>
              <a:t>X-YZG:</a:t>
            </a:r>
            <a:r>
              <a:rPr lang="en-US" sz="1500" dirty="0">
                <a:solidFill>
                  <a:schemeClr val="bg1"/>
                </a:solidFill>
              </a:rPr>
              <a:t> split-valence bases (designed for converging mean-field calculations)</a:t>
            </a:r>
          </a:p>
          <a:p>
            <a:r>
              <a:rPr lang="en-US" sz="1500" dirty="0">
                <a:solidFill>
                  <a:srgbClr val="FF0000"/>
                </a:solidFill>
              </a:rPr>
              <a:t>cc-</a:t>
            </a:r>
            <a:r>
              <a:rPr lang="en-US" sz="1500" dirty="0" err="1">
                <a:solidFill>
                  <a:srgbClr val="FF0000"/>
                </a:solidFill>
              </a:rPr>
              <a:t>pVxZ</a:t>
            </a:r>
            <a:r>
              <a:rPr lang="en-US" sz="1500" dirty="0">
                <a:solidFill>
                  <a:srgbClr val="FF0000"/>
                </a:solidFill>
              </a:rPr>
              <a:t>:</a:t>
            </a:r>
            <a:r>
              <a:rPr lang="en-US" sz="1500" dirty="0">
                <a:solidFill>
                  <a:schemeClr val="bg1"/>
                </a:solidFill>
              </a:rPr>
              <a:t> correlation-consistent bases (designed for converging correlated calculations)</a:t>
            </a:r>
          </a:p>
          <a:p>
            <a:r>
              <a:rPr lang="en-US" sz="1500" dirty="0">
                <a:solidFill>
                  <a:srgbClr val="FF0000"/>
                </a:solidFill>
              </a:rPr>
              <a:t>X-YZG*(**):</a:t>
            </a:r>
            <a:r>
              <a:rPr lang="en-US" sz="1500" dirty="0">
                <a:solidFill>
                  <a:schemeClr val="bg1"/>
                </a:solidFill>
              </a:rPr>
              <a:t> split-valence bases with polarized orbitals on heavy atoms (all atoms)</a:t>
            </a:r>
          </a:p>
          <a:p>
            <a:r>
              <a:rPr lang="en-US" sz="1500" dirty="0">
                <a:solidFill>
                  <a:srgbClr val="FF0000"/>
                </a:solidFill>
              </a:rPr>
              <a:t>X-YZ+(++)G:</a:t>
            </a:r>
            <a:r>
              <a:rPr lang="en-US" sz="1500" dirty="0">
                <a:solidFill>
                  <a:schemeClr val="bg1"/>
                </a:solidFill>
              </a:rPr>
              <a:t> split-valence bases with diffused orbitals on heavy atoms (all atoms)</a:t>
            </a:r>
          </a:p>
          <a:p>
            <a:r>
              <a:rPr lang="en-US" sz="1500" dirty="0" err="1">
                <a:solidFill>
                  <a:srgbClr val="FF0000"/>
                </a:solidFill>
              </a:rPr>
              <a:t>aug</a:t>
            </a:r>
            <a:r>
              <a:rPr lang="en-US" sz="1500" dirty="0">
                <a:solidFill>
                  <a:srgbClr val="FF0000"/>
                </a:solidFill>
              </a:rPr>
              <a:t>-cc-</a:t>
            </a:r>
            <a:r>
              <a:rPr lang="en-US" sz="1500" dirty="0" err="1">
                <a:solidFill>
                  <a:srgbClr val="FF0000"/>
                </a:solidFill>
              </a:rPr>
              <a:t>pVxZ</a:t>
            </a:r>
            <a:r>
              <a:rPr lang="en-US" sz="1500" dirty="0">
                <a:solidFill>
                  <a:srgbClr val="FF0000"/>
                </a:solidFill>
              </a:rPr>
              <a:t>:</a:t>
            </a:r>
            <a:r>
              <a:rPr lang="en-US" sz="1500" dirty="0">
                <a:solidFill>
                  <a:schemeClr val="bg1"/>
                </a:solidFill>
              </a:rPr>
              <a:t> correlation-consistent bases with diffuse orbitals</a:t>
            </a:r>
          </a:p>
          <a:p>
            <a:endParaRPr lang="en-US" sz="1500" dirty="0">
              <a:solidFill>
                <a:schemeClr val="bg1"/>
              </a:solidFill>
            </a:endParaRPr>
          </a:p>
          <a:p>
            <a:r>
              <a:rPr lang="en-US" sz="1500" dirty="0">
                <a:solidFill>
                  <a:schemeClr val="bg1"/>
                </a:solidFill>
              </a:rPr>
              <a:t>Accurate calculations require large (expensive) bases with </a:t>
            </a:r>
          </a:p>
          <a:p>
            <a:r>
              <a:rPr lang="en-US" sz="1500" dirty="0">
                <a:solidFill>
                  <a:schemeClr val="bg1"/>
                </a:solidFill>
              </a:rPr>
              <a:t>high-angular-momentum, polarized (diffused) orbitals.</a:t>
            </a:r>
          </a:p>
          <a:p>
            <a:endParaRPr lang="en-US" sz="1500" dirty="0">
              <a:solidFill>
                <a:schemeClr val="bg1"/>
              </a:solidFill>
            </a:endParaRPr>
          </a:p>
          <a:p>
            <a:r>
              <a:rPr lang="en-US" sz="1500" dirty="0">
                <a:solidFill>
                  <a:schemeClr val="bg1"/>
                </a:solidFill>
              </a:rPr>
              <a:t>Here, we will use a minimal STO-6G basis (11 orbitals)</a:t>
            </a:r>
          </a:p>
          <a:p>
            <a:endParaRPr lang="en-US" sz="1500" dirty="0">
              <a:solidFill>
                <a:schemeClr val="bg1"/>
              </a:solidFill>
            </a:endParaRPr>
          </a:p>
          <a:p>
            <a:r>
              <a:rPr lang="en-US" sz="1500" dirty="0">
                <a:solidFill>
                  <a:schemeClr val="bg1"/>
                </a:solidFill>
              </a:rPr>
              <a:t>H</a:t>
            </a:r>
            <a:r>
              <a:rPr lang="en-US" sz="1500" baseline="-25000" dirty="0">
                <a:solidFill>
                  <a:schemeClr val="bg1"/>
                </a:solidFill>
              </a:rPr>
              <a:t>1</a:t>
            </a:r>
            <a:r>
              <a:rPr lang="en-US" sz="1500" dirty="0">
                <a:solidFill>
                  <a:schemeClr val="bg1"/>
                </a:solidFill>
              </a:rPr>
              <a:t>: 1s</a:t>
            </a:r>
          </a:p>
          <a:p>
            <a:r>
              <a:rPr lang="en-US" sz="1500" dirty="0">
                <a:solidFill>
                  <a:schemeClr val="bg1"/>
                </a:solidFill>
              </a:rPr>
              <a:t>H</a:t>
            </a:r>
            <a:r>
              <a:rPr lang="en-US" sz="1500" baseline="-25000" dirty="0">
                <a:solidFill>
                  <a:schemeClr val="bg1"/>
                </a:solidFill>
              </a:rPr>
              <a:t>2</a:t>
            </a:r>
            <a:r>
              <a:rPr lang="en-US" sz="1500" dirty="0">
                <a:solidFill>
                  <a:schemeClr val="bg1"/>
                </a:solidFill>
              </a:rPr>
              <a:t>: 1s</a:t>
            </a:r>
          </a:p>
          <a:p>
            <a:r>
              <a:rPr lang="en-US" sz="1500" dirty="0">
                <a:solidFill>
                  <a:schemeClr val="bg1"/>
                </a:solidFill>
              </a:rPr>
              <a:t>S: 1s, 2s, 2px, 2py, 2pz, 3s, 3px, 3py, 3pz</a:t>
            </a:r>
          </a:p>
        </p:txBody>
      </p:sp>
      <p:grpSp>
        <p:nvGrpSpPr>
          <p:cNvPr id="14" name="Group 13">
            <a:extLst>
              <a:ext uri="{FF2B5EF4-FFF2-40B4-BE49-F238E27FC236}">
                <a16:creationId xmlns:a16="http://schemas.microsoft.com/office/drawing/2014/main" id="{12F6DD9E-964E-A74B-998E-8F51AB449BFC}"/>
              </a:ext>
            </a:extLst>
          </p:cNvPr>
          <p:cNvGrpSpPr/>
          <p:nvPr/>
        </p:nvGrpSpPr>
        <p:grpSpPr>
          <a:xfrm>
            <a:off x="6864864" y="2613539"/>
            <a:ext cx="2279136" cy="2419390"/>
            <a:chOff x="6654553" y="1452371"/>
            <a:chExt cx="2279136" cy="2419390"/>
          </a:xfrm>
        </p:grpSpPr>
        <p:pic>
          <p:nvPicPr>
            <p:cNvPr id="10" name="Picture 9" descr="A picture containing game, table&#10;&#10;Description automatically generated">
              <a:extLst>
                <a:ext uri="{FF2B5EF4-FFF2-40B4-BE49-F238E27FC236}">
                  <a16:creationId xmlns:a16="http://schemas.microsoft.com/office/drawing/2014/main" id="{C5F7CCFF-BA1F-BC4C-94C3-E1F4AF7918BA}"/>
                </a:ext>
              </a:extLst>
            </p:cNvPr>
            <p:cNvPicPr>
              <a:picLocks noChangeAspect="1"/>
            </p:cNvPicPr>
            <p:nvPr/>
          </p:nvPicPr>
          <p:blipFill>
            <a:blip r:embed="rId2"/>
            <a:stretch>
              <a:fillRect/>
            </a:stretch>
          </p:blipFill>
          <p:spPr>
            <a:xfrm>
              <a:off x="6654553" y="1452371"/>
              <a:ext cx="2279136" cy="2419390"/>
            </a:xfrm>
            <a:prstGeom prst="rect">
              <a:avLst/>
            </a:prstGeom>
          </p:spPr>
        </p:pic>
        <p:sp>
          <p:nvSpPr>
            <p:cNvPr id="11" name="Oval 10">
              <a:extLst>
                <a:ext uri="{FF2B5EF4-FFF2-40B4-BE49-F238E27FC236}">
                  <a16:creationId xmlns:a16="http://schemas.microsoft.com/office/drawing/2014/main" id="{622FDF0D-32E4-1B40-AA42-FB0BCFDE8AAD}"/>
                </a:ext>
              </a:extLst>
            </p:cNvPr>
            <p:cNvSpPr/>
            <p:nvPr/>
          </p:nvSpPr>
          <p:spPr bwMode="auto">
            <a:xfrm>
              <a:off x="7637928" y="2388198"/>
              <a:ext cx="279699" cy="295384"/>
            </a:xfrm>
            <a:prstGeom prst="ellipse">
              <a:avLst/>
            </a:prstGeom>
            <a:gradFill>
              <a:gsLst>
                <a:gs pos="0">
                  <a:schemeClr val="accent1">
                    <a:lumMod val="5000"/>
                    <a:lumOff val="95000"/>
                  </a:schemeClr>
                </a:gs>
                <a:gs pos="74000">
                  <a:srgbClr val="FFC000"/>
                </a:gs>
                <a:gs pos="83000">
                  <a:srgbClr val="FFC000"/>
                </a:gs>
                <a:gs pos="100000">
                  <a:srgbClr val="FFC000"/>
                </a:gs>
              </a:gsLst>
              <a:lin ang="5400000" scaled="1"/>
            </a:gradFill>
            <a:ln w="63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r>
                <a:rPr kumimoji="0" lang="en-US" sz="1400" b="0" i="0" u="none" strike="noStrike" kern="1200" cap="none" spc="0" normalizeH="0" baseline="0" noProof="0" dirty="0">
                  <a:ln>
                    <a:solidFill>
                      <a:sysClr val="windowText" lastClr="000000"/>
                    </a:solidFill>
                  </a:ln>
                  <a:solidFill>
                    <a:schemeClr val="tx1"/>
                  </a:solidFill>
                  <a:effectLst/>
                  <a:uLnTx/>
                  <a:uFillTx/>
                  <a:latin typeface="IBM Plex Sans" charset="0"/>
                  <a:ea typeface="IBM Plex Sans" charset="0"/>
                  <a:cs typeface="IBM Plex Sans" charset="0"/>
                </a:rPr>
                <a:t>S</a:t>
              </a:r>
            </a:p>
          </p:txBody>
        </p:sp>
      </p:grpSp>
    </p:spTree>
    <p:extLst>
      <p:ext uri="{BB962C8B-B14F-4D97-AF65-F5344CB8AC3E}">
        <p14:creationId xmlns:p14="http://schemas.microsoft.com/office/powerpoint/2010/main" val="2883069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AE82CE-7075-274C-889B-F593CADD7B8E}"/>
              </a:ext>
            </a:extLst>
          </p:cNvPr>
          <p:cNvSpPr>
            <a:spLocks noGrp="1"/>
          </p:cNvSpPr>
          <p:nvPr>
            <p:ph type="title"/>
          </p:nvPr>
        </p:nvSpPr>
        <p:spPr>
          <a:xfrm>
            <a:off x="210311" y="201168"/>
            <a:ext cx="7481407" cy="804672"/>
          </a:xfrm>
        </p:spPr>
        <p:txBody>
          <a:bodyPr/>
          <a:lstStyle/>
          <a:p>
            <a:r>
              <a:rPr lang="en-US" dirty="0">
                <a:solidFill>
                  <a:schemeClr val="bg1"/>
                </a:solidFill>
              </a:rPr>
              <a:t>Step 2: setting up a </a:t>
            </a:r>
            <a:r>
              <a:rPr lang="en-US" dirty="0" err="1">
                <a:solidFill>
                  <a:schemeClr val="bg1"/>
                </a:solidFill>
              </a:rPr>
              <a:t>qmolecule</a:t>
            </a:r>
            <a:r>
              <a:rPr lang="en-US" dirty="0">
                <a:solidFill>
                  <a:schemeClr val="bg1"/>
                </a:solidFill>
              </a:rPr>
              <a:t> object</a:t>
            </a:r>
          </a:p>
        </p:txBody>
      </p:sp>
      <p:cxnSp>
        <p:nvCxnSpPr>
          <p:cNvPr id="3" name="Straight Connector 2">
            <a:extLst>
              <a:ext uri="{FF2B5EF4-FFF2-40B4-BE49-F238E27FC236}">
                <a16:creationId xmlns:a16="http://schemas.microsoft.com/office/drawing/2014/main" id="{9EF8328B-2F93-1543-8996-5B6CC920CFCB}"/>
              </a:ext>
            </a:extLst>
          </p:cNvPr>
          <p:cNvCxnSpPr>
            <a:cxnSpLocks/>
          </p:cNvCxnSpPr>
          <p:nvPr/>
        </p:nvCxnSpPr>
        <p:spPr bwMode="auto">
          <a:xfrm flipV="1">
            <a:off x="210311" y="647699"/>
            <a:ext cx="8723378" cy="1"/>
          </a:xfrm>
          <a:prstGeom prst="line">
            <a:avLst/>
          </a:prstGeom>
          <a:ln w="19050">
            <a:solidFill>
              <a:schemeClr val="accent1">
                <a:lumMod val="60000"/>
                <a:lumOff val="4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8" name="Footer Placeholder 1">
            <a:extLst>
              <a:ext uri="{FF2B5EF4-FFF2-40B4-BE49-F238E27FC236}">
                <a16:creationId xmlns:a16="http://schemas.microsoft.com/office/drawing/2014/main" id="{71AA08E3-CA43-CF44-A7C3-C1846AB51279}"/>
              </a:ext>
            </a:extLst>
          </p:cNvPr>
          <p:cNvSpPr>
            <a:spLocks noGrp="1"/>
          </p:cNvSpPr>
          <p:nvPr>
            <p:ph type="ftr" sz="quarter" idx="10"/>
          </p:nvPr>
        </p:nvSpPr>
        <p:spPr>
          <a:xfrm>
            <a:off x="228666" y="4787900"/>
            <a:ext cx="4114735" cy="166687"/>
          </a:xfrm>
        </p:spPr>
        <p:txBody>
          <a:bodyPr/>
          <a:lstStyle/>
          <a:p>
            <a:r>
              <a:rPr lang="en-US" dirty="0"/>
              <a:t>ARC Apps Team / July 13, 2020 / © 2020 IBM Corporation</a:t>
            </a:r>
          </a:p>
        </p:txBody>
      </p:sp>
      <p:pic>
        <p:nvPicPr>
          <p:cNvPr id="7" name="Picture 6" descr="A screenshot of a cell phone&#10;&#10;Description automatically generated">
            <a:extLst>
              <a:ext uri="{FF2B5EF4-FFF2-40B4-BE49-F238E27FC236}">
                <a16:creationId xmlns:a16="http://schemas.microsoft.com/office/drawing/2014/main" id="{5DDB76B8-3C7F-2946-AAE9-DC9812EA154B}"/>
              </a:ext>
            </a:extLst>
          </p:cNvPr>
          <p:cNvPicPr>
            <a:picLocks noChangeAspect="1"/>
          </p:cNvPicPr>
          <p:nvPr/>
        </p:nvPicPr>
        <p:blipFill>
          <a:blip r:embed="rId2"/>
          <a:stretch>
            <a:fillRect/>
          </a:stretch>
        </p:blipFill>
        <p:spPr>
          <a:xfrm>
            <a:off x="187878" y="902863"/>
            <a:ext cx="8745811" cy="1668887"/>
          </a:xfrm>
          <a:prstGeom prst="rect">
            <a:avLst/>
          </a:prstGeom>
        </p:spPr>
      </p:pic>
      <p:sp>
        <p:nvSpPr>
          <p:cNvPr id="8" name="Rectangle 7">
            <a:extLst>
              <a:ext uri="{FF2B5EF4-FFF2-40B4-BE49-F238E27FC236}">
                <a16:creationId xmlns:a16="http://schemas.microsoft.com/office/drawing/2014/main" id="{6C671381-C485-3D42-AC8F-1A2A840DF18C}"/>
              </a:ext>
            </a:extLst>
          </p:cNvPr>
          <p:cNvSpPr/>
          <p:nvPr/>
        </p:nvSpPr>
        <p:spPr bwMode="auto">
          <a:xfrm>
            <a:off x="210311" y="1769580"/>
            <a:ext cx="1801369" cy="156040"/>
          </a:xfrm>
          <a:prstGeom prst="rect">
            <a:avLst/>
          </a:prstGeom>
          <a:solidFill>
            <a:srgbClr val="FFFF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9" name="TextBox 8">
            <a:extLst>
              <a:ext uri="{FF2B5EF4-FFF2-40B4-BE49-F238E27FC236}">
                <a16:creationId xmlns:a16="http://schemas.microsoft.com/office/drawing/2014/main" id="{829F8B31-C1C6-304F-9073-F26A7197D611}"/>
              </a:ext>
            </a:extLst>
          </p:cNvPr>
          <p:cNvSpPr txBox="1"/>
          <p:nvPr/>
        </p:nvSpPr>
        <p:spPr>
          <a:xfrm>
            <a:off x="4614757" y="1806137"/>
            <a:ext cx="857927" cy="307777"/>
          </a:xfrm>
          <a:prstGeom prst="rect">
            <a:avLst/>
          </a:prstGeom>
          <a:noFill/>
        </p:spPr>
        <p:txBody>
          <a:bodyPr wrap="none" rtlCol="0">
            <a:spAutoFit/>
          </a:bodyPr>
          <a:lstStyle/>
          <a:p>
            <a:pPr algn="l"/>
            <a:r>
              <a:rPr lang="en-US" sz="1400" dirty="0">
                <a:solidFill>
                  <a:srgbClr val="00B050"/>
                </a:solidFill>
                <a:latin typeface="Apple Chancery" panose="03020702040506060504" pitchFamily="66" charset="-79"/>
                <a:ea typeface="IBM Plex Sans" charset="0"/>
                <a:cs typeface="Apple Chancery" panose="03020702040506060504" pitchFamily="66" charset="-79"/>
              </a:rPr>
              <a:t>geometry</a:t>
            </a:r>
          </a:p>
        </p:txBody>
      </p:sp>
      <p:sp>
        <p:nvSpPr>
          <p:cNvPr id="12" name="TextBox 11">
            <a:extLst>
              <a:ext uri="{FF2B5EF4-FFF2-40B4-BE49-F238E27FC236}">
                <a16:creationId xmlns:a16="http://schemas.microsoft.com/office/drawing/2014/main" id="{CEF43489-0CD7-EF46-B394-37DAAAB6E180}"/>
              </a:ext>
            </a:extLst>
          </p:cNvPr>
          <p:cNvSpPr txBox="1"/>
          <p:nvPr/>
        </p:nvSpPr>
        <p:spPr>
          <a:xfrm>
            <a:off x="6886413" y="2396345"/>
            <a:ext cx="933269" cy="307777"/>
          </a:xfrm>
          <a:prstGeom prst="rect">
            <a:avLst/>
          </a:prstGeom>
          <a:noFill/>
        </p:spPr>
        <p:txBody>
          <a:bodyPr wrap="none" rtlCol="0">
            <a:spAutoFit/>
          </a:bodyPr>
          <a:lstStyle/>
          <a:p>
            <a:pPr algn="l"/>
            <a:r>
              <a:rPr lang="en-US" sz="1400" dirty="0">
                <a:solidFill>
                  <a:srgbClr val="00B050"/>
                </a:solidFill>
                <a:latin typeface="Apple Chancery" panose="03020702040506060504" pitchFamily="66" charset="-79"/>
                <a:ea typeface="IBM Plex Sans" charset="0"/>
                <a:cs typeface="Apple Chancery" panose="03020702040506060504" pitchFamily="66" charset="-79"/>
              </a:rPr>
              <a:t>symmetry</a:t>
            </a:r>
          </a:p>
        </p:txBody>
      </p:sp>
      <p:sp>
        <p:nvSpPr>
          <p:cNvPr id="13" name="Rectangle 12">
            <a:extLst>
              <a:ext uri="{FF2B5EF4-FFF2-40B4-BE49-F238E27FC236}">
                <a16:creationId xmlns:a16="http://schemas.microsoft.com/office/drawing/2014/main" id="{878EBA9C-7925-8C45-97BC-7961577499C0}"/>
              </a:ext>
            </a:extLst>
          </p:cNvPr>
          <p:cNvSpPr/>
          <p:nvPr/>
        </p:nvSpPr>
        <p:spPr>
          <a:xfrm>
            <a:off x="201797" y="2784762"/>
            <a:ext cx="8745811" cy="2169825"/>
          </a:xfrm>
          <a:prstGeom prst="rect">
            <a:avLst/>
          </a:prstGeom>
        </p:spPr>
        <p:txBody>
          <a:bodyPr wrap="square">
            <a:spAutoFit/>
          </a:bodyPr>
          <a:lstStyle/>
          <a:p>
            <a:r>
              <a:rPr lang="en-US" sz="1500" dirty="0" err="1">
                <a:solidFill>
                  <a:schemeClr val="bg1"/>
                </a:solidFill>
              </a:rPr>
              <a:t>driver.run</a:t>
            </a:r>
            <a:r>
              <a:rPr lang="en-US" sz="1500" dirty="0">
                <a:solidFill>
                  <a:schemeClr val="bg1"/>
                </a:solidFill>
              </a:rPr>
              <a:t>() generates a molecular object from a mean-field (in this case restricted </a:t>
            </a:r>
            <a:r>
              <a:rPr lang="en-US" sz="1500" dirty="0" err="1">
                <a:solidFill>
                  <a:schemeClr val="bg1"/>
                </a:solidFill>
              </a:rPr>
              <a:t>Hartree-Fock</a:t>
            </a:r>
            <a:r>
              <a:rPr lang="en-US" sz="1500" dirty="0">
                <a:solidFill>
                  <a:schemeClr val="bg1"/>
                </a:solidFill>
              </a:rPr>
              <a:t>) calculation</a:t>
            </a:r>
          </a:p>
          <a:p>
            <a:r>
              <a:rPr lang="en-US" sz="1500" dirty="0">
                <a:solidFill>
                  <a:schemeClr val="bg1"/>
                </a:solidFill>
                <a:hlinkClick r:id="rId3"/>
              </a:rPr>
              <a:t>https://qiskit.org/documentation/stubs/qiskit.chemistry.QMolecule.html</a:t>
            </a:r>
            <a:endParaRPr lang="en-US" sz="1500" dirty="0">
              <a:solidFill>
                <a:schemeClr val="bg1"/>
              </a:solidFill>
            </a:endParaRPr>
          </a:p>
          <a:p>
            <a:endParaRPr lang="en-US" sz="1500" dirty="0">
              <a:solidFill>
                <a:schemeClr val="bg1"/>
              </a:solidFill>
            </a:endParaRPr>
          </a:p>
          <a:p>
            <a:r>
              <a:rPr lang="en-US" sz="1500" dirty="0">
                <a:solidFill>
                  <a:schemeClr val="bg1"/>
                </a:solidFill>
              </a:rPr>
              <a:t>Here, the mean-field calculation is carried out with the </a:t>
            </a:r>
            <a:r>
              <a:rPr lang="en-US" sz="1500" dirty="0" err="1">
                <a:solidFill>
                  <a:schemeClr val="bg1"/>
                </a:solidFill>
              </a:rPr>
              <a:t>PySCF</a:t>
            </a:r>
            <a:r>
              <a:rPr lang="en-US" sz="1500" dirty="0">
                <a:solidFill>
                  <a:schemeClr val="bg1"/>
                </a:solidFill>
              </a:rPr>
              <a:t> software</a:t>
            </a:r>
          </a:p>
          <a:p>
            <a:r>
              <a:rPr lang="en-US" sz="1500" dirty="0">
                <a:solidFill>
                  <a:schemeClr val="bg1"/>
                </a:solidFill>
                <a:hlinkClick r:id="rId4"/>
              </a:rPr>
              <a:t>https://github.com/pyscf/pyscf</a:t>
            </a:r>
            <a:endParaRPr lang="en-US" sz="1500" dirty="0">
              <a:solidFill>
                <a:schemeClr val="bg1"/>
              </a:solidFill>
            </a:endParaRPr>
          </a:p>
          <a:p>
            <a:r>
              <a:rPr lang="en-US" sz="1500" dirty="0">
                <a:solidFill>
                  <a:schemeClr val="bg1"/>
                </a:solidFill>
                <a:hlinkClick r:id="rId5"/>
              </a:rPr>
              <a:t>https://onlinelibrary.wiley.com/doi/abs/10.1002/wcms.1340</a:t>
            </a:r>
            <a:endParaRPr lang="en-US" sz="1500" dirty="0">
              <a:solidFill>
                <a:schemeClr val="bg1"/>
              </a:solidFill>
            </a:endParaRPr>
          </a:p>
          <a:p>
            <a:r>
              <a:rPr lang="en-US" sz="1500" dirty="0">
                <a:solidFill>
                  <a:schemeClr val="bg1"/>
                </a:solidFill>
                <a:hlinkClick r:id="rId6"/>
              </a:rPr>
              <a:t>https://aip.scitation.org/doi/10.1063/5.0006074</a:t>
            </a:r>
            <a:endParaRPr lang="en-US" sz="1500" dirty="0">
              <a:solidFill>
                <a:schemeClr val="bg1"/>
              </a:solidFill>
            </a:endParaRPr>
          </a:p>
          <a:p>
            <a:endParaRPr lang="en-US" sz="1500" dirty="0">
              <a:solidFill>
                <a:schemeClr val="bg1"/>
              </a:solidFill>
            </a:endParaRPr>
          </a:p>
          <a:p>
            <a:r>
              <a:rPr lang="en-US" sz="1500" dirty="0" err="1">
                <a:solidFill>
                  <a:schemeClr val="bg1"/>
                </a:solidFill>
              </a:rPr>
              <a:t>PySCF</a:t>
            </a:r>
            <a:r>
              <a:rPr lang="en-US" sz="1500" dirty="0">
                <a:solidFill>
                  <a:schemeClr val="bg1"/>
                </a:solidFill>
              </a:rPr>
              <a:t> driver slightly extended (see </a:t>
            </a:r>
            <a:r>
              <a:rPr lang="en-US" dirty="0" err="1">
                <a:solidFill>
                  <a:schemeClr val="bg1"/>
                </a:solidFill>
              </a:rPr>
              <a:t>pyscfd</a:t>
            </a:r>
            <a:r>
              <a:rPr lang="en-US" dirty="0">
                <a:solidFill>
                  <a:schemeClr val="bg1"/>
                </a:solidFill>
              </a:rPr>
              <a:t>/</a:t>
            </a:r>
            <a:r>
              <a:rPr lang="en-US" dirty="0" err="1">
                <a:solidFill>
                  <a:schemeClr val="bg1"/>
                </a:solidFill>
              </a:rPr>
              <a:t>integrals.py</a:t>
            </a:r>
            <a:r>
              <a:rPr lang="en-US" sz="1500" dirty="0">
                <a:solidFill>
                  <a:schemeClr val="bg1"/>
                </a:solidFill>
              </a:rPr>
              <a:t>) Let us take a look at the SCF orbitals…</a:t>
            </a:r>
          </a:p>
        </p:txBody>
      </p:sp>
    </p:spTree>
    <p:extLst>
      <p:ext uri="{BB962C8B-B14F-4D97-AF65-F5344CB8AC3E}">
        <p14:creationId xmlns:p14="http://schemas.microsoft.com/office/powerpoint/2010/main" val="3535405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9EF8328B-2F93-1543-8996-5B6CC920CFCB}"/>
              </a:ext>
            </a:extLst>
          </p:cNvPr>
          <p:cNvCxnSpPr>
            <a:cxnSpLocks/>
          </p:cNvCxnSpPr>
          <p:nvPr/>
        </p:nvCxnSpPr>
        <p:spPr bwMode="auto">
          <a:xfrm flipV="1">
            <a:off x="210311" y="647699"/>
            <a:ext cx="8723378" cy="1"/>
          </a:xfrm>
          <a:prstGeom prst="line">
            <a:avLst/>
          </a:prstGeom>
          <a:ln w="19050">
            <a:solidFill>
              <a:schemeClr val="accent1">
                <a:lumMod val="60000"/>
                <a:lumOff val="4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Footer Placeholder 1">
            <a:extLst>
              <a:ext uri="{FF2B5EF4-FFF2-40B4-BE49-F238E27FC236}">
                <a16:creationId xmlns:a16="http://schemas.microsoft.com/office/drawing/2014/main" id="{230E6382-7B2E-8848-865A-E5532659E8BB}"/>
              </a:ext>
            </a:extLst>
          </p:cNvPr>
          <p:cNvSpPr>
            <a:spLocks noGrp="1"/>
          </p:cNvSpPr>
          <p:nvPr>
            <p:ph type="ftr" sz="quarter" idx="10"/>
          </p:nvPr>
        </p:nvSpPr>
        <p:spPr>
          <a:xfrm>
            <a:off x="228666" y="4787900"/>
            <a:ext cx="4114735" cy="166687"/>
          </a:xfrm>
        </p:spPr>
        <p:txBody>
          <a:bodyPr/>
          <a:lstStyle/>
          <a:p>
            <a:r>
              <a:rPr lang="en-US" dirty="0">
                <a:solidFill>
                  <a:schemeClr val="bg1"/>
                </a:solidFill>
              </a:rPr>
              <a:t>ARC Apps Team / July 13, 2020 / © 2020 IBM Corporation</a:t>
            </a:r>
          </a:p>
        </p:txBody>
      </p:sp>
      <p:sp>
        <p:nvSpPr>
          <p:cNvPr id="13" name="Title 5">
            <a:extLst>
              <a:ext uri="{FF2B5EF4-FFF2-40B4-BE49-F238E27FC236}">
                <a16:creationId xmlns:a16="http://schemas.microsoft.com/office/drawing/2014/main" id="{1E2A7C4A-F24A-F24D-B1F5-790F1BE408F8}"/>
              </a:ext>
            </a:extLst>
          </p:cNvPr>
          <p:cNvSpPr>
            <a:spLocks noGrp="1"/>
          </p:cNvSpPr>
          <p:nvPr>
            <p:ph type="title"/>
          </p:nvPr>
        </p:nvSpPr>
        <p:spPr>
          <a:xfrm>
            <a:off x="210311" y="201168"/>
            <a:ext cx="7481407" cy="804672"/>
          </a:xfrm>
        </p:spPr>
        <p:txBody>
          <a:bodyPr/>
          <a:lstStyle/>
          <a:p>
            <a:r>
              <a:rPr lang="en-US" dirty="0">
                <a:solidFill>
                  <a:schemeClr val="bg1"/>
                </a:solidFill>
              </a:rPr>
              <a:t>Step 2: setting up a </a:t>
            </a:r>
            <a:r>
              <a:rPr lang="en-US" dirty="0" err="1">
                <a:solidFill>
                  <a:schemeClr val="bg1"/>
                </a:solidFill>
              </a:rPr>
              <a:t>qmolecule</a:t>
            </a:r>
            <a:r>
              <a:rPr lang="en-US" dirty="0">
                <a:solidFill>
                  <a:schemeClr val="bg1"/>
                </a:solidFill>
              </a:rPr>
              <a:t> object</a:t>
            </a:r>
          </a:p>
        </p:txBody>
      </p:sp>
      <p:sp>
        <p:nvSpPr>
          <p:cNvPr id="15" name="Rectangle 14">
            <a:extLst>
              <a:ext uri="{FF2B5EF4-FFF2-40B4-BE49-F238E27FC236}">
                <a16:creationId xmlns:a16="http://schemas.microsoft.com/office/drawing/2014/main" id="{82F3FC9A-EDD4-B44A-A10D-C94943169466}"/>
              </a:ext>
            </a:extLst>
          </p:cNvPr>
          <p:cNvSpPr/>
          <p:nvPr/>
        </p:nvSpPr>
        <p:spPr>
          <a:xfrm>
            <a:off x="4678760" y="4465055"/>
            <a:ext cx="4755526" cy="1131079"/>
          </a:xfrm>
          <a:prstGeom prst="rect">
            <a:avLst/>
          </a:prstGeom>
        </p:spPr>
        <p:txBody>
          <a:bodyPr wrap="square">
            <a:spAutoFit/>
          </a:bodyPr>
          <a:lstStyle/>
          <a:p>
            <a:r>
              <a:rPr lang="en-US" dirty="0">
                <a:solidFill>
                  <a:schemeClr val="bg1"/>
                </a:solidFill>
              </a:rPr>
              <a:t>table in </a:t>
            </a:r>
            <a:r>
              <a:rPr lang="en-US" dirty="0" err="1">
                <a:solidFill>
                  <a:schemeClr val="bg1"/>
                </a:solidFill>
              </a:rPr>
              <a:t>qiskit_vqe.txt</a:t>
            </a:r>
            <a:r>
              <a:rPr lang="en-US" dirty="0">
                <a:solidFill>
                  <a:schemeClr val="bg1"/>
                </a:solidFill>
              </a:rPr>
              <a:t> file</a:t>
            </a:r>
          </a:p>
          <a:p>
            <a:r>
              <a:rPr lang="en-US" dirty="0" err="1">
                <a:solidFill>
                  <a:schemeClr val="bg1"/>
                </a:solidFill>
              </a:rPr>
              <a:t>mos</a:t>
            </a:r>
            <a:r>
              <a:rPr lang="en-US" dirty="0">
                <a:solidFill>
                  <a:schemeClr val="bg1"/>
                </a:solidFill>
              </a:rPr>
              <a:t>-*.</a:t>
            </a:r>
            <a:r>
              <a:rPr lang="en-US" dirty="0" err="1">
                <a:solidFill>
                  <a:schemeClr val="bg1"/>
                </a:solidFill>
              </a:rPr>
              <a:t>spt</a:t>
            </a:r>
            <a:r>
              <a:rPr lang="en-US" dirty="0">
                <a:solidFill>
                  <a:schemeClr val="bg1"/>
                </a:solidFill>
              </a:rPr>
              <a:t> files contain the molecular orbitals, in a format that </a:t>
            </a:r>
          </a:p>
          <a:p>
            <a:r>
              <a:rPr lang="en-US" dirty="0" err="1">
                <a:solidFill>
                  <a:schemeClr val="bg1"/>
                </a:solidFill>
              </a:rPr>
              <a:t>jmol</a:t>
            </a:r>
            <a:r>
              <a:rPr lang="en-US" dirty="0">
                <a:solidFill>
                  <a:schemeClr val="bg1"/>
                </a:solidFill>
              </a:rPr>
              <a:t> can read and plot </a:t>
            </a:r>
            <a:r>
              <a:rPr lang="en-US" dirty="0">
                <a:solidFill>
                  <a:schemeClr val="bg1"/>
                </a:solidFill>
                <a:hlinkClick r:id="rId2"/>
              </a:rPr>
              <a:t>http://jmol.sourceforge.net</a:t>
            </a:r>
            <a:endParaRPr lang="en-US" dirty="0">
              <a:solidFill>
                <a:schemeClr val="bg1"/>
              </a:solidFill>
            </a:endParaRPr>
          </a:p>
          <a:p>
            <a:endParaRPr lang="en-US" dirty="0">
              <a:solidFill>
                <a:schemeClr val="bg1"/>
              </a:solidFill>
            </a:endParaRPr>
          </a:p>
          <a:p>
            <a:r>
              <a:rPr lang="en-US" dirty="0">
                <a:solidFill>
                  <a:schemeClr val="bg1"/>
                </a:solidFill>
              </a:rPr>
              <a:t>  </a:t>
            </a:r>
          </a:p>
        </p:txBody>
      </p:sp>
      <p:grpSp>
        <p:nvGrpSpPr>
          <p:cNvPr id="5" name="Group 4">
            <a:extLst>
              <a:ext uri="{FF2B5EF4-FFF2-40B4-BE49-F238E27FC236}">
                <a16:creationId xmlns:a16="http://schemas.microsoft.com/office/drawing/2014/main" id="{CB888ED9-A671-D04C-846B-BC0A3A9A54A2}"/>
              </a:ext>
            </a:extLst>
          </p:cNvPr>
          <p:cNvGrpSpPr/>
          <p:nvPr/>
        </p:nvGrpSpPr>
        <p:grpSpPr>
          <a:xfrm>
            <a:off x="1578192" y="2120916"/>
            <a:ext cx="5730998" cy="2400224"/>
            <a:chOff x="294756" y="1235190"/>
            <a:chExt cx="7401041" cy="3515432"/>
          </a:xfrm>
        </p:grpSpPr>
        <p:pic>
          <p:nvPicPr>
            <p:cNvPr id="17" name="Picture 16" descr="A picture containing skiing, umbrella, blue, air&#10;&#10;Description automatically generated">
              <a:extLst>
                <a:ext uri="{FF2B5EF4-FFF2-40B4-BE49-F238E27FC236}">
                  <a16:creationId xmlns:a16="http://schemas.microsoft.com/office/drawing/2014/main" id="{36C45DA4-AFDA-C440-AA40-379DCEFAC4DD}"/>
                </a:ext>
              </a:extLst>
            </p:cNvPr>
            <p:cNvPicPr>
              <a:picLocks noChangeAspect="1"/>
            </p:cNvPicPr>
            <p:nvPr/>
          </p:nvPicPr>
          <p:blipFill>
            <a:blip r:embed="rId3"/>
            <a:stretch>
              <a:fillRect/>
            </a:stretch>
          </p:blipFill>
          <p:spPr>
            <a:xfrm>
              <a:off x="1715272" y="2530457"/>
              <a:ext cx="1083804" cy="1040247"/>
            </a:xfrm>
            <a:prstGeom prst="rect">
              <a:avLst/>
            </a:prstGeom>
          </p:spPr>
        </p:pic>
        <p:pic>
          <p:nvPicPr>
            <p:cNvPr id="19" name="Picture 18" descr="A picture containing sitting, clock, table, holding&#10;&#10;Description automatically generated">
              <a:extLst>
                <a:ext uri="{FF2B5EF4-FFF2-40B4-BE49-F238E27FC236}">
                  <a16:creationId xmlns:a16="http://schemas.microsoft.com/office/drawing/2014/main" id="{8A1F0A85-7E4A-154B-9589-905D53786CF8}"/>
                </a:ext>
              </a:extLst>
            </p:cNvPr>
            <p:cNvPicPr>
              <a:picLocks noChangeAspect="1"/>
            </p:cNvPicPr>
            <p:nvPr/>
          </p:nvPicPr>
          <p:blipFill>
            <a:blip r:embed="rId4"/>
            <a:stretch>
              <a:fillRect/>
            </a:stretch>
          </p:blipFill>
          <p:spPr>
            <a:xfrm>
              <a:off x="2781272" y="1636833"/>
              <a:ext cx="859477" cy="847344"/>
            </a:xfrm>
            <a:prstGeom prst="rect">
              <a:avLst/>
            </a:prstGeom>
          </p:spPr>
        </p:pic>
        <p:pic>
          <p:nvPicPr>
            <p:cNvPr id="21" name="Picture 20" descr="A picture containing large, sitting, clock, colorful&#10;&#10;Description automatically generated">
              <a:extLst>
                <a:ext uri="{FF2B5EF4-FFF2-40B4-BE49-F238E27FC236}">
                  <a16:creationId xmlns:a16="http://schemas.microsoft.com/office/drawing/2014/main" id="{657B7BA0-BE4D-244C-8329-E3715090FE4A}"/>
                </a:ext>
              </a:extLst>
            </p:cNvPr>
            <p:cNvPicPr>
              <a:picLocks noChangeAspect="1"/>
            </p:cNvPicPr>
            <p:nvPr/>
          </p:nvPicPr>
          <p:blipFill>
            <a:blip r:embed="rId5"/>
            <a:stretch>
              <a:fillRect/>
            </a:stretch>
          </p:blipFill>
          <p:spPr>
            <a:xfrm>
              <a:off x="567781" y="1566726"/>
              <a:ext cx="825435" cy="923330"/>
            </a:xfrm>
            <a:prstGeom prst="rect">
              <a:avLst/>
            </a:prstGeom>
          </p:spPr>
        </p:pic>
        <p:pic>
          <p:nvPicPr>
            <p:cNvPr id="23" name="Picture 22" descr="A picture containing kite, large, ball, skiing&#10;&#10;Description automatically generated">
              <a:extLst>
                <a:ext uri="{FF2B5EF4-FFF2-40B4-BE49-F238E27FC236}">
                  <a16:creationId xmlns:a16="http://schemas.microsoft.com/office/drawing/2014/main" id="{79C56E46-5642-C44B-AD11-7B6521ECDEE4}"/>
                </a:ext>
              </a:extLst>
            </p:cNvPr>
            <p:cNvPicPr>
              <a:picLocks noChangeAspect="1"/>
            </p:cNvPicPr>
            <p:nvPr/>
          </p:nvPicPr>
          <p:blipFill>
            <a:blip r:embed="rId6"/>
            <a:stretch>
              <a:fillRect/>
            </a:stretch>
          </p:blipFill>
          <p:spPr>
            <a:xfrm>
              <a:off x="1761104" y="1560846"/>
              <a:ext cx="935018" cy="923330"/>
            </a:xfrm>
            <a:prstGeom prst="rect">
              <a:avLst/>
            </a:prstGeom>
          </p:spPr>
        </p:pic>
        <p:grpSp>
          <p:nvGrpSpPr>
            <p:cNvPr id="40" name="Group 39">
              <a:extLst>
                <a:ext uri="{FF2B5EF4-FFF2-40B4-BE49-F238E27FC236}">
                  <a16:creationId xmlns:a16="http://schemas.microsoft.com/office/drawing/2014/main" id="{6AE2FA4B-6DA9-F04D-B4B8-1DC7B9E1E7AA}"/>
                </a:ext>
              </a:extLst>
            </p:cNvPr>
            <p:cNvGrpSpPr/>
            <p:nvPr/>
          </p:nvGrpSpPr>
          <p:grpSpPr>
            <a:xfrm>
              <a:off x="4469088" y="1661717"/>
              <a:ext cx="859477" cy="3018226"/>
              <a:chOff x="4105026" y="1344381"/>
              <a:chExt cx="856911" cy="3394795"/>
            </a:xfrm>
          </p:grpSpPr>
          <p:pic>
            <p:nvPicPr>
              <p:cNvPr id="25" name="Picture 24" descr="A picture containing sitting, computer, table, large&#10;&#10;Description automatically generated">
                <a:extLst>
                  <a:ext uri="{FF2B5EF4-FFF2-40B4-BE49-F238E27FC236}">
                    <a16:creationId xmlns:a16="http://schemas.microsoft.com/office/drawing/2014/main" id="{BDC14C92-88A1-4145-80DC-880A6B52AB4F}"/>
                  </a:ext>
                </a:extLst>
              </p:cNvPr>
              <p:cNvPicPr>
                <a:picLocks noChangeAspect="1"/>
              </p:cNvPicPr>
              <p:nvPr/>
            </p:nvPicPr>
            <p:blipFill>
              <a:blip r:embed="rId7"/>
              <a:stretch>
                <a:fillRect/>
              </a:stretch>
            </p:blipFill>
            <p:spPr>
              <a:xfrm>
                <a:off x="4183345" y="3996873"/>
                <a:ext cx="769159" cy="742303"/>
              </a:xfrm>
              <a:prstGeom prst="rect">
                <a:avLst/>
              </a:prstGeom>
            </p:spPr>
          </p:pic>
          <p:pic>
            <p:nvPicPr>
              <p:cNvPr id="27" name="Picture 26" descr="A picture containing computer, table, sitting, monitor&#10;&#10;Description automatically generated">
                <a:extLst>
                  <a:ext uri="{FF2B5EF4-FFF2-40B4-BE49-F238E27FC236}">
                    <a16:creationId xmlns:a16="http://schemas.microsoft.com/office/drawing/2014/main" id="{429A6064-D6FF-CE47-BFE5-ECF0704061AD}"/>
                  </a:ext>
                </a:extLst>
              </p:cNvPr>
              <p:cNvPicPr>
                <a:picLocks noChangeAspect="1"/>
              </p:cNvPicPr>
              <p:nvPr/>
            </p:nvPicPr>
            <p:blipFill>
              <a:blip r:embed="rId8"/>
              <a:stretch>
                <a:fillRect/>
              </a:stretch>
            </p:blipFill>
            <p:spPr>
              <a:xfrm>
                <a:off x="4164665" y="3158555"/>
                <a:ext cx="797272" cy="864140"/>
              </a:xfrm>
              <a:prstGeom prst="rect">
                <a:avLst/>
              </a:prstGeom>
            </p:spPr>
          </p:pic>
          <p:pic>
            <p:nvPicPr>
              <p:cNvPr id="29" name="Picture 28" descr="A picture containing ball&#10;&#10;Description automatically generated">
                <a:extLst>
                  <a:ext uri="{FF2B5EF4-FFF2-40B4-BE49-F238E27FC236}">
                    <a16:creationId xmlns:a16="http://schemas.microsoft.com/office/drawing/2014/main" id="{78D3428D-7F66-9448-B134-3F669DD0509C}"/>
                  </a:ext>
                </a:extLst>
              </p:cNvPr>
              <p:cNvPicPr>
                <a:picLocks noChangeAspect="1"/>
              </p:cNvPicPr>
              <p:nvPr/>
            </p:nvPicPr>
            <p:blipFill>
              <a:blip r:embed="rId9"/>
              <a:stretch>
                <a:fillRect/>
              </a:stretch>
            </p:blipFill>
            <p:spPr>
              <a:xfrm>
                <a:off x="4183345" y="2323574"/>
                <a:ext cx="724005" cy="857739"/>
              </a:xfrm>
              <a:prstGeom prst="rect">
                <a:avLst/>
              </a:prstGeom>
            </p:spPr>
          </p:pic>
          <p:pic>
            <p:nvPicPr>
              <p:cNvPr id="31" name="Picture 30" descr="A picture containing computer, ball, holding, game&#10;&#10;Description automatically generated">
                <a:extLst>
                  <a:ext uri="{FF2B5EF4-FFF2-40B4-BE49-F238E27FC236}">
                    <a16:creationId xmlns:a16="http://schemas.microsoft.com/office/drawing/2014/main" id="{1D3FEBE1-4FC6-A943-A9DF-D896A7F54DDE}"/>
                  </a:ext>
                </a:extLst>
              </p:cNvPr>
              <p:cNvPicPr>
                <a:picLocks noChangeAspect="1"/>
              </p:cNvPicPr>
              <p:nvPr/>
            </p:nvPicPr>
            <p:blipFill>
              <a:blip r:embed="rId10"/>
              <a:stretch>
                <a:fillRect/>
              </a:stretch>
            </p:blipFill>
            <p:spPr>
              <a:xfrm>
                <a:off x="4105026" y="1344381"/>
                <a:ext cx="847478" cy="864140"/>
              </a:xfrm>
              <a:prstGeom prst="rect">
                <a:avLst/>
              </a:prstGeom>
            </p:spPr>
          </p:pic>
        </p:grpSp>
        <p:pic>
          <p:nvPicPr>
            <p:cNvPr id="33" name="Picture 32">
              <a:extLst>
                <a:ext uri="{FF2B5EF4-FFF2-40B4-BE49-F238E27FC236}">
                  <a16:creationId xmlns:a16="http://schemas.microsoft.com/office/drawing/2014/main" id="{5785DCF4-6901-CD47-BDF9-505B18736448}"/>
                </a:ext>
              </a:extLst>
            </p:cNvPr>
            <p:cNvPicPr>
              <a:picLocks noChangeAspect="1"/>
            </p:cNvPicPr>
            <p:nvPr/>
          </p:nvPicPr>
          <p:blipFill>
            <a:blip r:embed="rId11"/>
            <a:stretch>
              <a:fillRect/>
            </a:stretch>
          </p:blipFill>
          <p:spPr>
            <a:xfrm>
              <a:off x="6887902" y="2578729"/>
              <a:ext cx="803816" cy="862006"/>
            </a:xfrm>
            <a:prstGeom prst="rect">
              <a:avLst/>
            </a:prstGeom>
          </p:spPr>
        </p:pic>
        <p:pic>
          <p:nvPicPr>
            <p:cNvPr id="35" name="Picture 34" descr="A picture containing balloon, ball, soccer&#10;&#10;Description automatically generated">
              <a:extLst>
                <a:ext uri="{FF2B5EF4-FFF2-40B4-BE49-F238E27FC236}">
                  <a16:creationId xmlns:a16="http://schemas.microsoft.com/office/drawing/2014/main" id="{E1C0A6ED-44EF-C84A-83A2-B8ED23A35665}"/>
                </a:ext>
              </a:extLst>
            </p:cNvPr>
            <p:cNvPicPr>
              <a:picLocks noChangeAspect="1"/>
            </p:cNvPicPr>
            <p:nvPr/>
          </p:nvPicPr>
          <p:blipFill>
            <a:blip r:embed="rId12"/>
            <a:stretch>
              <a:fillRect/>
            </a:stretch>
          </p:blipFill>
          <p:spPr>
            <a:xfrm>
              <a:off x="6887902" y="1659512"/>
              <a:ext cx="750607" cy="830001"/>
            </a:xfrm>
            <a:prstGeom prst="rect">
              <a:avLst/>
            </a:prstGeom>
          </p:spPr>
        </p:pic>
        <p:pic>
          <p:nvPicPr>
            <p:cNvPr id="39" name="Picture 38" descr="A picture containing indoor, table, small, photo&#10;&#10;Description automatically generated">
              <a:extLst>
                <a:ext uri="{FF2B5EF4-FFF2-40B4-BE49-F238E27FC236}">
                  <a16:creationId xmlns:a16="http://schemas.microsoft.com/office/drawing/2014/main" id="{996F9703-565C-4740-8981-49D9B2A074CF}"/>
                </a:ext>
              </a:extLst>
            </p:cNvPr>
            <p:cNvPicPr>
              <a:picLocks noChangeAspect="1"/>
            </p:cNvPicPr>
            <p:nvPr/>
          </p:nvPicPr>
          <p:blipFill>
            <a:blip r:embed="rId13"/>
            <a:stretch>
              <a:fillRect/>
            </a:stretch>
          </p:blipFill>
          <p:spPr>
            <a:xfrm>
              <a:off x="1715272" y="3720625"/>
              <a:ext cx="1083803" cy="1029997"/>
            </a:xfrm>
            <a:prstGeom prst="rect">
              <a:avLst/>
            </a:prstGeom>
          </p:spPr>
        </p:pic>
        <p:sp>
          <p:nvSpPr>
            <p:cNvPr id="42" name="TextBox 41">
              <a:extLst>
                <a:ext uri="{FF2B5EF4-FFF2-40B4-BE49-F238E27FC236}">
                  <a16:creationId xmlns:a16="http://schemas.microsoft.com/office/drawing/2014/main" id="{7ECF0790-4CB6-BA45-AB82-CDCEC4DBBBA0}"/>
                </a:ext>
              </a:extLst>
            </p:cNvPr>
            <p:cNvSpPr txBox="1"/>
            <p:nvPr/>
          </p:nvSpPr>
          <p:spPr>
            <a:xfrm>
              <a:off x="1907056" y="1265629"/>
              <a:ext cx="868639" cy="452754"/>
            </a:xfrm>
            <a:prstGeom prst="rect">
              <a:avLst/>
            </a:prstGeom>
            <a:noFill/>
          </p:spPr>
          <p:txBody>
            <a:bodyPr wrap="square" rtlCol="0">
              <a:spAutoFit/>
            </a:bodyPr>
            <a:lstStyle/>
            <a:p>
              <a:pPr algn="l"/>
              <a:r>
                <a:rPr lang="en-US" sz="1400" dirty="0">
                  <a:solidFill>
                    <a:srgbClr val="00B050"/>
                  </a:solidFill>
                  <a:latin typeface="Apple Chancery" panose="03020702040506060504" pitchFamily="66" charset="-79"/>
                  <a:ea typeface="IBM Plex Sans" charset="0"/>
                  <a:cs typeface="Apple Chancery" panose="03020702040506060504" pitchFamily="66" charset="-79"/>
                </a:rPr>
                <a:t>Core</a:t>
              </a:r>
            </a:p>
          </p:txBody>
        </p:sp>
        <p:sp>
          <p:nvSpPr>
            <p:cNvPr id="43" name="TextBox 42">
              <a:extLst>
                <a:ext uri="{FF2B5EF4-FFF2-40B4-BE49-F238E27FC236}">
                  <a16:creationId xmlns:a16="http://schemas.microsoft.com/office/drawing/2014/main" id="{C0A57051-F5E3-EC4D-A11C-A5D49F846A78}"/>
                </a:ext>
              </a:extLst>
            </p:cNvPr>
            <p:cNvSpPr txBox="1"/>
            <p:nvPr/>
          </p:nvSpPr>
          <p:spPr>
            <a:xfrm>
              <a:off x="2424613" y="3768094"/>
              <a:ext cx="277640" cy="307777"/>
            </a:xfrm>
            <a:prstGeom prst="rect">
              <a:avLst/>
            </a:prstGeom>
            <a:noFill/>
          </p:spPr>
          <p:txBody>
            <a:bodyPr wrap="none" rtlCol="0">
              <a:spAutoFit/>
            </a:bodyPr>
            <a:lstStyle/>
            <a:p>
              <a:pPr algn="l"/>
              <a:r>
                <a:rPr lang="en-US" sz="1400" dirty="0">
                  <a:solidFill>
                    <a:srgbClr val="00B050"/>
                  </a:solidFill>
                  <a:latin typeface="Apple Chancery" panose="03020702040506060504" pitchFamily="66" charset="-79"/>
                  <a:ea typeface="IBM Plex Sans" charset="0"/>
                  <a:cs typeface="Apple Chancery" panose="03020702040506060504" pitchFamily="66" charset="-79"/>
                </a:rPr>
                <a:t>0</a:t>
              </a:r>
            </a:p>
          </p:txBody>
        </p:sp>
        <p:sp>
          <p:nvSpPr>
            <p:cNvPr id="44" name="TextBox 43">
              <a:extLst>
                <a:ext uri="{FF2B5EF4-FFF2-40B4-BE49-F238E27FC236}">
                  <a16:creationId xmlns:a16="http://schemas.microsoft.com/office/drawing/2014/main" id="{14CD0F5F-400F-874A-BC78-324A51350F50}"/>
                </a:ext>
              </a:extLst>
            </p:cNvPr>
            <p:cNvSpPr txBox="1"/>
            <p:nvPr/>
          </p:nvSpPr>
          <p:spPr>
            <a:xfrm>
              <a:off x="2405293" y="2597141"/>
              <a:ext cx="261610" cy="307777"/>
            </a:xfrm>
            <a:prstGeom prst="rect">
              <a:avLst/>
            </a:prstGeom>
            <a:noFill/>
          </p:spPr>
          <p:txBody>
            <a:bodyPr wrap="none" rtlCol="0">
              <a:spAutoFit/>
            </a:bodyPr>
            <a:lstStyle/>
            <a:p>
              <a:pPr algn="l"/>
              <a:r>
                <a:rPr lang="en-US" sz="1400" dirty="0">
                  <a:solidFill>
                    <a:srgbClr val="00B050"/>
                  </a:solidFill>
                  <a:latin typeface="Apple Chancery" panose="03020702040506060504" pitchFamily="66" charset="-79"/>
                  <a:ea typeface="IBM Plex Sans" charset="0"/>
                  <a:cs typeface="Apple Chancery" panose="03020702040506060504" pitchFamily="66" charset="-79"/>
                </a:rPr>
                <a:t>1</a:t>
              </a:r>
            </a:p>
          </p:txBody>
        </p:sp>
        <p:sp>
          <p:nvSpPr>
            <p:cNvPr id="45" name="TextBox 44">
              <a:extLst>
                <a:ext uri="{FF2B5EF4-FFF2-40B4-BE49-F238E27FC236}">
                  <a16:creationId xmlns:a16="http://schemas.microsoft.com/office/drawing/2014/main" id="{64503143-D383-8B4E-81FB-767570996FAE}"/>
                </a:ext>
              </a:extLst>
            </p:cNvPr>
            <p:cNvSpPr txBox="1"/>
            <p:nvPr/>
          </p:nvSpPr>
          <p:spPr>
            <a:xfrm>
              <a:off x="294756" y="1737034"/>
              <a:ext cx="3238640" cy="450778"/>
            </a:xfrm>
            <a:prstGeom prst="rect">
              <a:avLst/>
            </a:prstGeom>
            <a:noFill/>
          </p:spPr>
          <p:txBody>
            <a:bodyPr wrap="square" rtlCol="0">
              <a:spAutoFit/>
            </a:bodyPr>
            <a:lstStyle/>
            <a:p>
              <a:pPr algn="l"/>
              <a:r>
                <a:rPr lang="en-US" sz="1400" dirty="0">
                  <a:solidFill>
                    <a:srgbClr val="00B050"/>
                  </a:solidFill>
                  <a:latin typeface="Apple Chancery" panose="03020702040506060504" pitchFamily="66" charset="-79"/>
                  <a:ea typeface="IBM Plex Sans" charset="0"/>
                  <a:cs typeface="Apple Chancery" panose="03020702040506060504" pitchFamily="66" charset="-79"/>
                </a:rPr>
                <a:t>2                  3                4</a:t>
              </a:r>
            </a:p>
          </p:txBody>
        </p:sp>
        <p:sp>
          <p:nvSpPr>
            <p:cNvPr id="46" name="TextBox 45">
              <a:extLst>
                <a:ext uri="{FF2B5EF4-FFF2-40B4-BE49-F238E27FC236}">
                  <a16:creationId xmlns:a16="http://schemas.microsoft.com/office/drawing/2014/main" id="{0CC37CB8-0C35-2C44-921C-4FB9CB6C5C05}"/>
                </a:ext>
              </a:extLst>
            </p:cNvPr>
            <p:cNvSpPr txBox="1"/>
            <p:nvPr/>
          </p:nvSpPr>
          <p:spPr>
            <a:xfrm>
              <a:off x="4325404" y="1235190"/>
              <a:ext cx="849913" cy="307777"/>
            </a:xfrm>
            <a:prstGeom prst="rect">
              <a:avLst/>
            </a:prstGeom>
            <a:noFill/>
          </p:spPr>
          <p:txBody>
            <a:bodyPr wrap="none" rtlCol="0">
              <a:spAutoFit/>
            </a:bodyPr>
            <a:lstStyle/>
            <a:p>
              <a:pPr algn="l"/>
              <a:r>
                <a:rPr lang="en-US" sz="1400" dirty="0">
                  <a:solidFill>
                    <a:srgbClr val="00B050"/>
                  </a:solidFill>
                  <a:latin typeface="Apple Chancery" panose="03020702040506060504" pitchFamily="66" charset="-79"/>
                  <a:ea typeface="IBM Plex Sans" charset="0"/>
                  <a:cs typeface="Apple Chancery" panose="03020702040506060504" pitchFamily="66" charset="-79"/>
                </a:rPr>
                <a:t>Occupied</a:t>
              </a:r>
            </a:p>
          </p:txBody>
        </p:sp>
        <p:sp>
          <p:nvSpPr>
            <p:cNvPr id="47" name="TextBox 46">
              <a:extLst>
                <a:ext uri="{FF2B5EF4-FFF2-40B4-BE49-F238E27FC236}">
                  <a16:creationId xmlns:a16="http://schemas.microsoft.com/office/drawing/2014/main" id="{14B143B4-5A7A-E54F-B73C-B9A9F3562978}"/>
                </a:ext>
              </a:extLst>
            </p:cNvPr>
            <p:cNvSpPr txBox="1"/>
            <p:nvPr/>
          </p:nvSpPr>
          <p:spPr>
            <a:xfrm>
              <a:off x="6736914" y="1242434"/>
              <a:ext cx="958883" cy="450778"/>
            </a:xfrm>
            <a:prstGeom prst="rect">
              <a:avLst/>
            </a:prstGeom>
            <a:noFill/>
          </p:spPr>
          <p:txBody>
            <a:bodyPr wrap="none" rtlCol="0">
              <a:spAutoFit/>
            </a:bodyPr>
            <a:lstStyle/>
            <a:p>
              <a:pPr algn="l"/>
              <a:r>
                <a:rPr lang="en-US" sz="1400" dirty="0">
                  <a:solidFill>
                    <a:srgbClr val="00B050"/>
                  </a:solidFill>
                  <a:latin typeface="Apple Chancery" panose="03020702040506060504" pitchFamily="66" charset="-79"/>
                  <a:ea typeface="IBM Plex Sans" charset="0"/>
                  <a:cs typeface="Apple Chancery" panose="03020702040506060504" pitchFamily="66" charset="-79"/>
                </a:rPr>
                <a:t>Virtual</a:t>
              </a:r>
            </a:p>
          </p:txBody>
        </p:sp>
        <p:sp>
          <p:nvSpPr>
            <p:cNvPr id="48" name="TextBox 47">
              <a:extLst>
                <a:ext uri="{FF2B5EF4-FFF2-40B4-BE49-F238E27FC236}">
                  <a16:creationId xmlns:a16="http://schemas.microsoft.com/office/drawing/2014/main" id="{8ABBBFCC-F9F7-604A-B77A-8287340DF3F6}"/>
                </a:ext>
              </a:extLst>
            </p:cNvPr>
            <p:cNvSpPr txBox="1"/>
            <p:nvPr/>
          </p:nvSpPr>
          <p:spPr>
            <a:xfrm>
              <a:off x="4226891" y="4208262"/>
              <a:ext cx="271228" cy="307777"/>
            </a:xfrm>
            <a:prstGeom prst="rect">
              <a:avLst/>
            </a:prstGeom>
            <a:noFill/>
          </p:spPr>
          <p:txBody>
            <a:bodyPr wrap="none" rtlCol="0">
              <a:spAutoFit/>
            </a:bodyPr>
            <a:lstStyle/>
            <a:p>
              <a:pPr algn="l"/>
              <a:r>
                <a:rPr lang="en-US" sz="1400" dirty="0">
                  <a:solidFill>
                    <a:srgbClr val="00B050"/>
                  </a:solidFill>
                  <a:latin typeface="Apple Chancery" panose="03020702040506060504" pitchFamily="66" charset="-79"/>
                  <a:ea typeface="IBM Plex Sans" charset="0"/>
                  <a:cs typeface="Apple Chancery" panose="03020702040506060504" pitchFamily="66" charset="-79"/>
                </a:rPr>
                <a:t>5</a:t>
              </a:r>
            </a:p>
          </p:txBody>
        </p:sp>
        <p:sp>
          <p:nvSpPr>
            <p:cNvPr id="49" name="TextBox 48">
              <a:extLst>
                <a:ext uri="{FF2B5EF4-FFF2-40B4-BE49-F238E27FC236}">
                  <a16:creationId xmlns:a16="http://schemas.microsoft.com/office/drawing/2014/main" id="{564DB417-1685-5B4C-90E9-C5187F043386}"/>
                </a:ext>
              </a:extLst>
            </p:cNvPr>
            <p:cNvSpPr txBox="1"/>
            <p:nvPr/>
          </p:nvSpPr>
          <p:spPr>
            <a:xfrm>
              <a:off x="4199772" y="3545489"/>
              <a:ext cx="287258" cy="307777"/>
            </a:xfrm>
            <a:prstGeom prst="rect">
              <a:avLst/>
            </a:prstGeom>
            <a:noFill/>
          </p:spPr>
          <p:txBody>
            <a:bodyPr wrap="none" rtlCol="0">
              <a:spAutoFit/>
            </a:bodyPr>
            <a:lstStyle/>
            <a:p>
              <a:pPr algn="l"/>
              <a:r>
                <a:rPr lang="en-US" sz="1400" dirty="0">
                  <a:solidFill>
                    <a:srgbClr val="00B050"/>
                  </a:solidFill>
                  <a:latin typeface="Apple Chancery" panose="03020702040506060504" pitchFamily="66" charset="-79"/>
                  <a:ea typeface="IBM Plex Sans" charset="0"/>
                  <a:cs typeface="Apple Chancery" panose="03020702040506060504" pitchFamily="66" charset="-79"/>
                </a:rPr>
                <a:t>6</a:t>
              </a:r>
            </a:p>
          </p:txBody>
        </p:sp>
        <p:sp>
          <p:nvSpPr>
            <p:cNvPr id="51" name="TextBox 50">
              <a:extLst>
                <a:ext uri="{FF2B5EF4-FFF2-40B4-BE49-F238E27FC236}">
                  <a16:creationId xmlns:a16="http://schemas.microsoft.com/office/drawing/2014/main" id="{6E6D6C23-EFBE-2249-8414-1B372E8DB6F4}"/>
                </a:ext>
              </a:extLst>
            </p:cNvPr>
            <p:cNvSpPr txBox="1"/>
            <p:nvPr/>
          </p:nvSpPr>
          <p:spPr>
            <a:xfrm>
              <a:off x="4216854" y="2698439"/>
              <a:ext cx="276038" cy="307777"/>
            </a:xfrm>
            <a:prstGeom prst="rect">
              <a:avLst/>
            </a:prstGeom>
            <a:noFill/>
          </p:spPr>
          <p:txBody>
            <a:bodyPr wrap="none" rtlCol="0">
              <a:spAutoFit/>
            </a:bodyPr>
            <a:lstStyle/>
            <a:p>
              <a:pPr algn="l"/>
              <a:r>
                <a:rPr lang="en-US" sz="1400" dirty="0">
                  <a:solidFill>
                    <a:srgbClr val="00B050"/>
                  </a:solidFill>
                  <a:latin typeface="Apple Chancery" panose="03020702040506060504" pitchFamily="66" charset="-79"/>
                  <a:ea typeface="IBM Plex Sans" charset="0"/>
                  <a:cs typeface="Apple Chancery" panose="03020702040506060504" pitchFamily="66" charset="-79"/>
                </a:rPr>
                <a:t>7</a:t>
              </a:r>
            </a:p>
          </p:txBody>
        </p:sp>
        <p:sp>
          <p:nvSpPr>
            <p:cNvPr id="52" name="TextBox 51">
              <a:extLst>
                <a:ext uri="{FF2B5EF4-FFF2-40B4-BE49-F238E27FC236}">
                  <a16:creationId xmlns:a16="http://schemas.microsoft.com/office/drawing/2014/main" id="{6F44D232-C061-0140-8367-779FAF17AF9E}"/>
                </a:ext>
              </a:extLst>
            </p:cNvPr>
            <p:cNvSpPr txBox="1"/>
            <p:nvPr/>
          </p:nvSpPr>
          <p:spPr>
            <a:xfrm>
              <a:off x="4199772" y="1830202"/>
              <a:ext cx="277640" cy="307777"/>
            </a:xfrm>
            <a:prstGeom prst="rect">
              <a:avLst/>
            </a:prstGeom>
            <a:noFill/>
          </p:spPr>
          <p:txBody>
            <a:bodyPr wrap="none" rtlCol="0">
              <a:spAutoFit/>
            </a:bodyPr>
            <a:lstStyle/>
            <a:p>
              <a:pPr algn="l"/>
              <a:r>
                <a:rPr lang="en-US" sz="1400" dirty="0">
                  <a:solidFill>
                    <a:srgbClr val="00B050"/>
                  </a:solidFill>
                  <a:latin typeface="Apple Chancery" panose="03020702040506060504" pitchFamily="66" charset="-79"/>
                  <a:ea typeface="IBM Plex Sans" charset="0"/>
                  <a:cs typeface="Apple Chancery" panose="03020702040506060504" pitchFamily="66" charset="-79"/>
                </a:rPr>
                <a:t>8</a:t>
              </a:r>
            </a:p>
          </p:txBody>
        </p:sp>
        <p:sp>
          <p:nvSpPr>
            <p:cNvPr id="53" name="TextBox 52">
              <a:extLst>
                <a:ext uri="{FF2B5EF4-FFF2-40B4-BE49-F238E27FC236}">
                  <a16:creationId xmlns:a16="http://schemas.microsoft.com/office/drawing/2014/main" id="{3F95C325-A868-BE4B-AC1A-6FCEF720D65B}"/>
                </a:ext>
              </a:extLst>
            </p:cNvPr>
            <p:cNvSpPr txBox="1"/>
            <p:nvPr/>
          </p:nvSpPr>
          <p:spPr>
            <a:xfrm>
              <a:off x="6616909" y="2852327"/>
              <a:ext cx="287258" cy="307777"/>
            </a:xfrm>
            <a:prstGeom prst="rect">
              <a:avLst/>
            </a:prstGeom>
            <a:noFill/>
          </p:spPr>
          <p:txBody>
            <a:bodyPr wrap="none" rtlCol="0">
              <a:spAutoFit/>
            </a:bodyPr>
            <a:lstStyle/>
            <a:p>
              <a:pPr algn="l"/>
              <a:r>
                <a:rPr lang="en-US" sz="1400" dirty="0">
                  <a:solidFill>
                    <a:srgbClr val="00B050"/>
                  </a:solidFill>
                  <a:latin typeface="Apple Chancery" panose="03020702040506060504" pitchFamily="66" charset="-79"/>
                  <a:ea typeface="IBM Plex Sans" charset="0"/>
                  <a:cs typeface="Apple Chancery" panose="03020702040506060504" pitchFamily="66" charset="-79"/>
                </a:rPr>
                <a:t>9</a:t>
              </a:r>
            </a:p>
          </p:txBody>
        </p:sp>
        <p:sp>
          <p:nvSpPr>
            <p:cNvPr id="54" name="TextBox 53">
              <a:extLst>
                <a:ext uri="{FF2B5EF4-FFF2-40B4-BE49-F238E27FC236}">
                  <a16:creationId xmlns:a16="http://schemas.microsoft.com/office/drawing/2014/main" id="{A49350A2-4B06-B447-B5F1-2D5835C63095}"/>
                </a:ext>
              </a:extLst>
            </p:cNvPr>
            <p:cNvSpPr txBox="1"/>
            <p:nvPr/>
          </p:nvSpPr>
          <p:spPr>
            <a:xfrm>
              <a:off x="6600644" y="1820465"/>
              <a:ext cx="354584" cy="307777"/>
            </a:xfrm>
            <a:prstGeom prst="rect">
              <a:avLst/>
            </a:prstGeom>
            <a:noFill/>
          </p:spPr>
          <p:txBody>
            <a:bodyPr wrap="none" rtlCol="0">
              <a:spAutoFit/>
            </a:bodyPr>
            <a:lstStyle/>
            <a:p>
              <a:pPr algn="l"/>
              <a:r>
                <a:rPr lang="en-US" sz="1400" dirty="0">
                  <a:solidFill>
                    <a:srgbClr val="00B050"/>
                  </a:solidFill>
                  <a:latin typeface="Apple Chancery" panose="03020702040506060504" pitchFamily="66" charset="-79"/>
                  <a:ea typeface="IBM Plex Sans" charset="0"/>
                  <a:cs typeface="Apple Chancery" panose="03020702040506060504" pitchFamily="66" charset="-79"/>
                </a:rPr>
                <a:t>10</a:t>
              </a:r>
            </a:p>
          </p:txBody>
        </p:sp>
      </p:grpSp>
      <p:pic>
        <p:nvPicPr>
          <p:cNvPr id="4" name="Picture 3" descr="A close up of a piece of paper&#10;&#10;Description automatically generated">
            <a:extLst>
              <a:ext uri="{FF2B5EF4-FFF2-40B4-BE49-F238E27FC236}">
                <a16:creationId xmlns:a16="http://schemas.microsoft.com/office/drawing/2014/main" id="{B6EBC62F-CEEA-5A4B-869F-278B03ED29A2}"/>
              </a:ext>
            </a:extLst>
          </p:cNvPr>
          <p:cNvPicPr>
            <a:picLocks noChangeAspect="1"/>
          </p:cNvPicPr>
          <p:nvPr/>
        </p:nvPicPr>
        <p:blipFill>
          <a:blip r:embed="rId14"/>
          <a:stretch>
            <a:fillRect/>
          </a:stretch>
        </p:blipFill>
        <p:spPr>
          <a:xfrm>
            <a:off x="374474" y="668786"/>
            <a:ext cx="8395051" cy="1529813"/>
          </a:xfrm>
          <a:prstGeom prst="rect">
            <a:avLst/>
          </a:prstGeom>
        </p:spPr>
      </p:pic>
    </p:spTree>
    <p:extLst>
      <p:ext uri="{BB962C8B-B14F-4D97-AF65-F5344CB8AC3E}">
        <p14:creationId xmlns:p14="http://schemas.microsoft.com/office/powerpoint/2010/main" val="464638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AE82CE-7075-274C-889B-F593CADD7B8E}"/>
              </a:ext>
            </a:extLst>
          </p:cNvPr>
          <p:cNvSpPr>
            <a:spLocks noGrp="1"/>
          </p:cNvSpPr>
          <p:nvPr>
            <p:ph type="title"/>
          </p:nvPr>
        </p:nvSpPr>
        <p:spPr>
          <a:xfrm>
            <a:off x="210311" y="201168"/>
            <a:ext cx="8798607" cy="804672"/>
          </a:xfrm>
        </p:spPr>
        <p:txBody>
          <a:bodyPr/>
          <a:lstStyle/>
          <a:p>
            <a:r>
              <a:rPr lang="en-US" dirty="0">
                <a:solidFill>
                  <a:schemeClr val="bg1"/>
                </a:solidFill>
              </a:rPr>
              <a:t>Step 3: the Hamiltonian and its qubit representation</a:t>
            </a:r>
          </a:p>
        </p:txBody>
      </p:sp>
      <p:cxnSp>
        <p:nvCxnSpPr>
          <p:cNvPr id="3" name="Straight Connector 2">
            <a:extLst>
              <a:ext uri="{FF2B5EF4-FFF2-40B4-BE49-F238E27FC236}">
                <a16:creationId xmlns:a16="http://schemas.microsoft.com/office/drawing/2014/main" id="{9EF8328B-2F93-1543-8996-5B6CC920CFCB}"/>
              </a:ext>
            </a:extLst>
          </p:cNvPr>
          <p:cNvCxnSpPr>
            <a:cxnSpLocks/>
          </p:cNvCxnSpPr>
          <p:nvPr/>
        </p:nvCxnSpPr>
        <p:spPr bwMode="auto">
          <a:xfrm flipV="1">
            <a:off x="210311" y="647699"/>
            <a:ext cx="8723378" cy="1"/>
          </a:xfrm>
          <a:prstGeom prst="line">
            <a:avLst/>
          </a:prstGeom>
          <a:ln w="19050">
            <a:solidFill>
              <a:schemeClr val="accent1">
                <a:lumMod val="60000"/>
                <a:lumOff val="4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4" name="Picture 3" descr="A screenshot of a cell phone&#10;&#10;Description automatically generated">
            <a:extLst>
              <a:ext uri="{FF2B5EF4-FFF2-40B4-BE49-F238E27FC236}">
                <a16:creationId xmlns:a16="http://schemas.microsoft.com/office/drawing/2014/main" id="{57BEC318-47A8-274C-A6F5-98C6B7A4773D}"/>
              </a:ext>
            </a:extLst>
          </p:cNvPr>
          <p:cNvPicPr>
            <a:picLocks noChangeAspect="1"/>
          </p:cNvPicPr>
          <p:nvPr/>
        </p:nvPicPr>
        <p:blipFill>
          <a:blip r:embed="rId2"/>
          <a:stretch>
            <a:fillRect/>
          </a:stretch>
        </p:blipFill>
        <p:spPr>
          <a:xfrm>
            <a:off x="37614" y="746905"/>
            <a:ext cx="8896075" cy="1144751"/>
          </a:xfrm>
          <a:prstGeom prst="rect">
            <a:avLst/>
          </a:prstGeom>
        </p:spPr>
      </p:pic>
      <p:sp>
        <p:nvSpPr>
          <p:cNvPr id="8" name="TextBox 7">
            <a:extLst>
              <a:ext uri="{FF2B5EF4-FFF2-40B4-BE49-F238E27FC236}">
                <a16:creationId xmlns:a16="http://schemas.microsoft.com/office/drawing/2014/main" id="{82B9B0B6-A785-0C4F-A0B7-9B383ABB5EAA}"/>
              </a:ext>
            </a:extLst>
          </p:cNvPr>
          <p:cNvSpPr txBox="1"/>
          <p:nvPr/>
        </p:nvSpPr>
        <p:spPr>
          <a:xfrm>
            <a:off x="8179845" y="1039548"/>
            <a:ext cx="829073" cy="307777"/>
          </a:xfrm>
          <a:prstGeom prst="rect">
            <a:avLst/>
          </a:prstGeom>
          <a:noFill/>
        </p:spPr>
        <p:txBody>
          <a:bodyPr wrap="none" rtlCol="0">
            <a:spAutoFit/>
          </a:bodyPr>
          <a:lstStyle/>
          <a:p>
            <a:pPr algn="l"/>
            <a:r>
              <a:rPr lang="en-US" sz="1400" dirty="0">
                <a:solidFill>
                  <a:srgbClr val="00B050"/>
                </a:solidFill>
                <a:latin typeface="Apple Chancery" panose="03020702040506060504" pitchFamily="66" charset="-79"/>
                <a:ea typeface="IBM Plex Sans" charset="0"/>
                <a:cs typeface="Apple Chancery" panose="03020702040506060504" pitchFamily="66" charset="-79"/>
              </a:rPr>
              <a:t>encoding</a:t>
            </a:r>
          </a:p>
        </p:txBody>
      </p:sp>
      <p:sp>
        <p:nvSpPr>
          <p:cNvPr id="9" name="TextBox 8">
            <a:extLst>
              <a:ext uri="{FF2B5EF4-FFF2-40B4-BE49-F238E27FC236}">
                <a16:creationId xmlns:a16="http://schemas.microsoft.com/office/drawing/2014/main" id="{F136E020-A92E-E645-B393-EDDBDD838AD8}"/>
              </a:ext>
            </a:extLst>
          </p:cNvPr>
          <p:cNvSpPr txBox="1"/>
          <p:nvPr/>
        </p:nvSpPr>
        <p:spPr>
          <a:xfrm>
            <a:off x="7350772" y="1653810"/>
            <a:ext cx="1750800" cy="738664"/>
          </a:xfrm>
          <a:prstGeom prst="rect">
            <a:avLst/>
          </a:prstGeom>
          <a:noFill/>
        </p:spPr>
        <p:txBody>
          <a:bodyPr wrap="none" rtlCol="0">
            <a:spAutoFit/>
          </a:bodyPr>
          <a:lstStyle/>
          <a:p>
            <a:pPr algn="l"/>
            <a:r>
              <a:rPr lang="en-US" sz="1400" dirty="0">
                <a:solidFill>
                  <a:srgbClr val="00B050"/>
                </a:solidFill>
                <a:latin typeface="Apple Chancery" panose="03020702040506060504" pitchFamily="66" charset="-79"/>
                <a:ea typeface="IBM Plex Sans" charset="0"/>
                <a:cs typeface="Apple Chancery" panose="03020702040506060504" pitchFamily="66" charset="-79"/>
              </a:rPr>
              <a:t>Molecular orbitals</a:t>
            </a:r>
          </a:p>
          <a:p>
            <a:pPr algn="l"/>
            <a:r>
              <a:rPr lang="en-US" sz="1400" dirty="0">
                <a:solidFill>
                  <a:srgbClr val="00B050"/>
                </a:solidFill>
                <a:latin typeface="Apple Chancery" panose="03020702040506060504" pitchFamily="66" charset="-79"/>
                <a:ea typeface="IBM Plex Sans" charset="0"/>
                <a:cs typeface="Apple Chancery" panose="03020702040506060504" pitchFamily="66" charset="-79"/>
              </a:rPr>
              <a:t>Selected for quantum</a:t>
            </a:r>
          </a:p>
          <a:p>
            <a:pPr algn="l"/>
            <a:r>
              <a:rPr lang="en-US" sz="1400" dirty="0">
                <a:solidFill>
                  <a:srgbClr val="00B050"/>
                </a:solidFill>
                <a:latin typeface="Apple Chancery" panose="03020702040506060504" pitchFamily="66" charset="-79"/>
                <a:ea typeface="IBM Plex Sans" charset="0"/>
                <a:cs typeface="Apple Chancery" panose="03020702040506060504" pitchFamily="66" charset="-79"/>
              </a:rPr>
              <a:t>simulation</a:t>
            </a:r>
          </a:p>
        </p:txBody>
      </p:sp>
      <p:sp>
        <p:nvSpPr>
          <p:cNvPr id="5" name="Rectangle 4">
            <a:extLst>
              <a:ext uri="{FF2B5EF4-FFF2-40B4-BE49-F238E27FC236}">
                <a16:creationId xmlns:a16="http://schemas.microsoft.com/office/drawing/2014/main" id="{2ED1B995-A35B-2E4E-AC43-C538B7BAFBF9}"/>
              </a:ext>
            </a:extLst>
          </p:cNvPr>
          <p:cNvSpPr/>
          <p:nvPr/>
        </p:nvSpPr>
        <p:spPr>
          <a:xfrm>
            <a:off x="37614" y="2069174"/>
            <a:ext cx="6369627" cy="507831"/>
          </a:xfrm>
          <a:prstGeom prst="rect">
            <a:avLst/>
          </a:prstGeom>
        </p:spPr>
        <p:txBody>
          <a:bodyPr wrap="square">
            <a:spAutoFit/>
          </a:bodyPr>
          <a:lstStyle/>
          <a:p>
            <a:r>
              <a:rPr lang="en-US" dirty="0">
                <a:solidFill>
                  <a:schemeClr val="bg1"/>
                </a:solidFill>
                <a:hlinkClick r:id="rId3"/>
              </a:rPr>
              <a:t>https://qiskit.org/documentation/stubs/qiskit.chemistry.core.Hamiltonian.html</a:t>
            </a:r>
            <a:endParaRPr lang="en-US" dirty="0">
              <a:solidFill>
                <a:schemeClr val="bg1"/>
              </a:solidFill>
            </a:endParaRPr>
          </a:p>
          <a:p>
            <a:endParaRPr lang="en-US" dirty="0">
              <a:solidFill>
                <a:schemeClr val="bg1"/>
              </a:solidFill>
            </a:endParaRP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413662F-07CE-674A-A396-4C8286B78953}"/>
                  </a:ext>
                </a:extLst>
              </p:cNvPr>
              <p:cNvSpPr/>
              <p:nvPr/>
            </p:nvSpPr>
            <p:spPr>
              <a:xfrm>
                <a:off x="2119745" y="2727016"/>
                <a:ext cx="4904509" cy="61933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𝐻</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𝐸</m:t>
                          </m:r>
                        </m:e>
                        <m:sub>
                          <m:r>
                            <a:rPr lang="en-US" b="0" i="1" smtClean="0">
                              <a:solidFill>
                                <a:schemeClr val="bg1"/>
                              </a:solidFill>
                              <a:latin typeface="Cambria Math" panose="02040503050406030204" pitchFamily="18" charset="0"/>
                            </a:rPr>
                            <m:t>0</m:t>
                          </m:r>
                        </m:sub>
                      </m:sSub>
                      <m:r>
                        <a:rPr lang="en-US" b="0" i="1" smtClean="0">
                          <a:solidFill>
                            <a:schemeClr val="bg1"/>
                          </a:solidFill>
                          <a:latin typeface="Cambria Math" panose="02040503050406030204" pitchFamily="18" charset="0"/>
                        </a:rPr>
                        <m:t>+</m:t>
                      </m:r>
                      <m:nary>
                        <m:naryPr>
                          <m:chr m:val="∑"/>
                          <m:supHide m:val="on"/>
                          <m:ctrlPr>
                            <a:rPr lang="en-US" b="0" i="1" smtClean="0">
                              <a:solidFill>
                                <a:schemeClr val="bg1"/>
                              </a:solidFill>
                              <a:latin typeface="Cambria Math" panose="02040503050406030204" pitchFamily="18" charset="0"/>
                            </a:rPr>
                          </m:ctrlPr>
                        </m:naryPr>
                        <m:sub>
                          <m:r>
                            <a:rPr lang="en-US" b="0" i="1" smtClean="0">
                              <a:solidFill>
                                <a:schemeClr val="bg1"/>
                              </a:solidFill>
                              <a:latin typeface="Cambria Math" panose="02040503050406030204" pitchFamily="18" charset="0"/>
                            </a:rPr>
                            <m:t>𝑝𝑞</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𝜎</m:t>
                          </m:r>
                        </m:sub>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𝑝𝑞</m:t>
                              </m:r>
                            </m:sub>
                          </m:sSub>
                          <m:r>
                            <a:rPr lang="en-US" b="0" i="1" smtClean="0">
                              <a:solidFill>
                                <a:schemeClr val="bg1"/>
                              </a:solidFill>
                              <a:latin typeface="Cambria Math" panose="02040503050406030204" pitchFamily="18" charset="0"/>
                            </a:rPr>
                            <m:t> </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𝑎</m:t>
                              </m:r>
                            </m:e>
                            <m:sub>
                              <m:r>
                                <a:rPr lang="en-US" i="1">
                                  <a:solidFill>
                                    <a:schemeClr val="bg1"/>
                                  </a:solidFill>
                                  <a:latin typeface="Cambria Math" panose="02040503050406030204" pitchFamily="18" charset="0"/>
                                </a:rPr>
                                <m:t>𝑝</m:t>
                              </m:r>
                              <m:r>
                                <a:rPr lang="en-US" i="1">
                                  <a:solidFill>
                                    <a:schemeClr val="bg1"/>
                                  </a:solidFill>
                                  <a:latin typeface="Cambria Math" panose="02040503050406030204" pitchFamily="18" charset="0"/>
                                </a:rPr>
                                <m:t>𝜎</m:t>
                              </m:r>
                            </m:sub>
                            <m:sup>
                              <m:r>
                                <a:rPr lang="en-US" b="0" i="1" smtClean="0">
                                  <a:solidFill>
                                    <a:schemeClr val="bg1"/>
                                  </a:solidFill>
                                  <a:latin typeface="Cambria Math" panose="02040503050406030204" pitchFamily="18" charset="0"/>
                                </a:rPr>
                                <m:t>+</m:t>
                              </m:r>
                            </m:sup>
                          </m:sSubSup>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𝑞</m:t>
                              </m:r>
                              <m:r>
                                <a:rPr lang="en-US" i="1">
                                  <a:solidFill>
                                    <a:schemeClr val="bg1"/>
                                  </a:solidFill>
                                  <a:latin typeface="Cambria Math" panose="02040503050406030204" pitchFamily="18" charset="0"/>
                                </a:rPr>
                                <m:t>𝜎</m:t>
                              </m:r>
                            </m:sub>
                            <m:sup/>
                          </m:sSubSup>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nary>
                            <m:naryPr>
                              <m:chr m:val="∑"/>
                              <m:supHide m:val="on"/>
                              <m:ctrlPr>
                                <a:rPr lang="en-US" b="0" i="1" smtClean="0">
                                  <a:solidFill>
                                    <a:schemeClr val="bg1"/>
                                  </a:solidFill>
                                  <a:latin typeface="Cambria Math" panose="02040503050406030204" pitchFamily="18" charset="0"/>
                                </a:rPr>
                              </m:ctrlPr>
                            </m:naryPr>
                            <m:sub>
                              <m:r>
                                <a:rPr lang="en-US" b="0" i="1" smtClean="0">
                                  <a:solidFill>
                                    <a:schemeClr val="bg1"/>
                                  </a:solidFill>
                                  <a:latin typeface="Cambria Math" panose="02040503050406030204" pitchFamily="18" charset="0"/>
                                </a:rPr>
                                <m:t>𝑝𝑟𝑞𝑠</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𝜎𝜏</m:t>
                              </m:r>
                            </m:sub>
                            <m:sup/>
                            <m:e>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𝑝𝑟</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𝑞𝑠</m:t>
                              </m:r>
                              <m:r>
                                <a:rPr lang="en-US" b="0" i="1" smtClean="0">
                                  <a:solidFill>
                                    <a:schemeClr val="bg1"/>
                                  </a:solidFill>
                                  <a:latin typeface="Cambria Math" panose="02040503050406030204" pitchFamily="18" charset="0"/>
                                </a:rPr>
                                <m:t>)</m:t>
                              </m:r>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𝑎</m:t>
                                  </m:r>
                                </m:e>
                                <m:sub>
                                  <m:r>
                                    <a:rPr lang="en-US" i="1">
                                      <a:solidFill>
                                        <a:schemeClr val="bg1"/>
                                      </a:solidFill>
                                      <a:latin typeface="Cambria Math" panose="02040503050406030204" pitchFamily="18" charset="0"/>
                                    </a:rPr>
                                    <m:t>𝑝</m:t>
                                  </m:r>
                                  <m:r>
                                    <a:rPr lang="en-US" i="1">
                                      <a:solidFill>
                                        <a:schemeClr val="bg1"/>
                                      </a:solidFill>
                                      <a:latin typeface="Cambria Math" panose="02040503050406030204" pitchFamily="18" charset="0"/>
                                    </a:rPr>
                                    <m:t>𝜎</m:t>
                                  </m:r>
                                </m:sub>
                                <m:sup>
                                  <m:r>
                                    <a:rPr lang="en-US" i="1">
                                      <a:solidFill>
                                        <a:schemeClr val="bg1"/>
                                      </a:solidFill>
                                      <a:latin typeface="Cambria Math" panose="02040503050406030204" pitchFamily="18" charset="0"/>
                                    </a:rPr>
                                    <m:t>+</m:t>
                                  </m:r>
                                </m:sup>
                              </m:sSubSup>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𝑞</m:t>
                                  </m:r>
                                  <m:r>
                                    <a:rPr lang="en-US" b="0" i="1" smtClean="0">
                                      <a:solidFill>
                                        <a:schemeClr val="bg1"/>
                                      </a:solidFill>
                                      <a:latin typeface="Cambria Math" panose="02040503050406030204" pitchFamily="18" charset="0"/>
                                    </a:rPr>
                                    <m:t>𝜏</m:t>
                                  </m:r>
                                </m:sub>
                                <m:sup>
                                  <m:r>
                                    <a:rPr lang="en-US" i="1">
                                      <a:solidFill>
                                        <a:schemeClr val="bg1"/>
                                      </a:solidFill>
                                      <a:latin typeface="Cambria Math" panose="02040503050406030204" pitchFamily="18" charset="0"/>
                                    </a:rPr>
                                    <m:t>+</m:t>
                                  </m:r>
                                </m:sup>
                              </m:sSubSup>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𝑠</m:t>
                                  </m:r>
                                  <m:r>
                                    <a:rPr lang="en-US" b="0" i="1" smtClean="0">
                                      <a:solidFill>
                                        <a:schemeClr val="bg1"/>
                                      </a:solidFill>
                                      <a:latin typeface="Cambria Math" panose="02040503050406030204" pitchFamily="18" charset="0"/>
                                    </a:rPr>
                                    <m:t>𝜏</m:t>
                                  </m:r>
                                </m:sub>
                                <m:sup/>
                              </m:sSubSup>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𝑟</m:t>
                                  </m:r>
                                  <m:r>
                                    <a:rPr lang="en-US" i="1">
                                      <a:solidFill>
                                        <a:schemeClr val="bg1"/>
                                      </a:solidFill>
                                      <a:latin typeface="Cambria Math" panose="02040503050406030204" pitchFamily="18" charset="0"/>
                                    </a:rPr>
                                    <m:t>𝜎</m:t>
                                  </m:r>
                                </m:sub>
                                <m:sup/>
                              </m:sSubSup>
                            </m:e>
                          </m:nary>
                          <m:r>
                            <a:rPr lang="en-US" b="0" i="1" smtClean="0">
                              <a:solidFill>
                                <a:schemeClr val="bg1"/>
                              </a:solidFill>
                              <a:latin typeface="Cambria Math" panose="02040503050406030204" pitchFamily="18" charset="0"/>
                            </a:rPr>
                            <m:t>  </m:t>
                          </m:r>
                        </m:e>
                      </m:nary>
                    </m:oMath>
                  </m:oMathPara>
                </a14:m>
                <a:endParaRPr lang="en-US" dirty="0">
                  <a:solidFill>
                    <a:schemeClr val="bg1"/>
                  </a:solidFill>
                </a:endParaRPr>
              </a:p>
            </p:txBody>
          </p:sp>
        </mc:Choice>
        <mc:Fallback xmlns="">
          <p:sp>
            <p:nvSpPr>
              <p:cNvPr id="7" name="Rectangle 6">
                <a:extLst>
                  <a:ext uri="{FF2B5EF4-FFF2-40B4-BE49-F238E27FC236}">
                    <a16:creationId xmlns:a16="http://schemas.microsoft.com/office/drawing/2014/main" id="{9413662F-07CE-674A-A396-4C8286B78953}"/>
                  </a:ext>
                </a:extLst>
              </p:cNvPr>
              <p:cNvSpPr>
                <a:spLocks noRot="1" noChangeAspect="1" noMove="1" noResize="1" noEditPoints="1" noAdjustHandles="1" noChangeArrowheads="1" noChangeShapeType="1" noTextEdit="1"/>
              </p:cNvSpPr>
              <p:nvPr/>
            </p:nvSpPr>
            <p:spPr>
              <a:xfrm>
                <a:off x="2119745" y="2727016"/>
                <a:ext cx="4904509" cy="619337"/>
              </a:xfrm>
              <a:prstGeom prst="rect">
                <a:avLst/>
              </a:prstGeom>
              <a:blipFill>
                <a:blip r:embed="rId4"/>
                <a:stretch>
                  <a:fillRect t="-118367" b="-1673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82D81FC-BC73-3244-A1AA-8030497D7C52}"/>
                  </a:ext>
                </a:extLst>
              </p:cNvPr>
              <p:cNvSpPr/>
              <p:nvPr/>
            </p:nvSpPr>
            <p:spPr>
              <a:xfrm>
                <a:off x="2119745" y="3571844"/>
                <a:ext cx="4904509" cy="6211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𝐻</m:t>
                      </m:r>
                      <m:r>
                        <a:rPr lang="en-US" b="0" i="1" smtClean="0">
                          <a:solidFill>
                            <a:schemeClr val="bg1"/>
                          </a:solidFill>
                          <a:latin typeface="Cambria Math" panose="02040503050406030204" pitchFamily="18" charset="0"/>
                        </a:rPr>
                        <m:t>=</m:t>
                      </m:r>
                      <m:nary>
                        <m:naryPr>
                          <m:chr m:val="∑"/>
                          <m:supHide m:val="on"/>
                          <m:ctrlPr>
                            <a:rPr lang="en-US" b="0" i="1" smtClean="0">
                              <a:solidFill>
                                <a:schemeClr val="bg1"/>
                              </a:solidFill>
                              <a:latin typeface="Cambria Math" panose="02040503050406030204" pitchFamily="18" charset="0"/>
                            </a:rPr>
                          </m:ctrlPr>
                        </m:naryPr>
                        <m: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𝑚</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𝑚</m:t>
                              </m:r>
                            </m:e>
                            <m:sub>
                              <m:r>
                                <a:rPr lang="en-US" b="0" i="1" smtClean="0">
                                  <a:solidFill>
                                    <a:schemeClr val="bg1"/>
                                  </a:solidFill>
                                  <a:latin typeface="Cambria Math" panose="02040503050406030204" pitchFamily="18" charset="0"/>
                                </a:rPr>
                                <m:t>𝑁</m:t>
                              </m:r>
                            </m:sub>
                          </m:sSub>
                        </m:sub>
                        <m:sup/>
                        <m:e>
                          <m:r>
                            <a:rPr lang="en-US" b="0" i="1" smtClean="0">
                              <a:solidFill>
                                <a:schemeClr val="bg1"/>
                              </a:solidFill>
                              <a:latin typeface="Cambria Math" panose="02040503050406030204" pitchFamily="18" charset="0"/>
                            </a:rPr>
                            <m:t>h</m:t>
                          </m:r>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𝑚</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𝑚</m:t>
                                  </m:r>
                                </m:e>
                                <m:sub>
                                  <m:r>
                                    <a:rPr lang="en-US" b="0" i="1" smtClean="0">
                                      <a:solidFill>
                                        <a:schemeClr val="bg1"/>
                                      </a:solidFill>
                                      <a:latin typeface="Cambria Math" panose="02040503050406030204" pitchFamily="18" charset="0"/>
                                    </a:rPr>
                                    <m:t>𝑁</m:t>
                                  </m:r>
                                </m:sub>
                              </m:sSub>
                            </m:e>
                          </m:d>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𝜎</m:t>
                              </m:r>
                            </m:e>
                            <m: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𝑚</m:t>
                                  </m:r>
                                </m:e>
                                <m:sub>
                                  <m:r>
                                    <a:rPr lang="en-US" b="0" i="1" smtClean="0">
                                      <a:solidFill>
                                        <a:schemeClr val="bg1"/>
                                      </a:solidFill>
                                      <a:latin typeface="Cambria Math" panose="02040503050406030204" pitchFamily="18" charset="0"/>
                                    </a:rPr>
                                    <m:t>1</m:t>
                                  </m:r>
                                </m:sub>
                              </m:sSub>
                            </m:sub>
                          </m:sSub>
                          <m:r>
                            <a:rPr lang="en-US" b="0" i="1" smtClean="0">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𝜎</m:t>
                              </m:r>
                            </m:e>
                            <m:sub>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𝑚</m:t>
                                  </m:r>
                                </m:e>
                                <m:sub>
                                  <m:r>
                                    <a:rPr lang="en-US" b="0" i="1" smtClean="0">
                                      <a:solidFill>
                                        <a:schemeClr val="bg1"/>
                                      </a:solidFill>
                                      <a:latin typeface="Cambria Math" panose="02040503050406030204" pitchFamily="18" charset="0"/>
                                    </a:rPr>
                                    <m:t>𝑁</m:t>
                                  </m:r>
                                </m:sub>
                              </m:sSub>
                            </m:sub>
                          </m:sSub>
                        </m:e>
                      </m:nary>
                    </m:oMath>
                  </m:oMathPara>
                </a14:m>
                <a:endParaRPr lang="en-US" dirty="0">
                  <a:solidFill>
                    <a:schemeClr val="bg1"/>
                  </a:solidFill>
                </a:endParaRPr>
              </a:p>
            </p:txBody>
          </p:sp>
        </mc:Choice>
        <mc:Fallback xmlns="">
          <p:sp>
            <p:nvSpPr>
              <p:cNvPr id="12" name="Rectangle 11">
                <a:extLst>
                  <a:ext uri="{FF2B5EF4-FFF2-40B4-BE49-F238E27FC236}">
                    <a16:creationId xmlns:a16="http://schemas.microsoft.com/office/drawing/2014/main" id="{982D81FC-BC73-3244-A1AA-8030497D7C52}"/>
                  </a:ext>
                </a:extLst>
              </p:cNvPr>
              <p:cNvSpPr>
                <a:spLocks noRot="1" noChangeAspect="1" noMove="1" noResize="1" noEditPoints="1" noAdjustHandles="1" noChangeArrowheads="1" noChangeShapeType="1" noTextEdit="1"/>
              </p:cNvSpPr>
              <p:nvPr/>
            </p:nvSpPr>
            <p:spPr>
              <a:xfrm>
                <a:off x="2119745" y="3571844"/>
                <a:ext cx="4904509" cy="621196"/>
              </a:xfrm>
              <a:prstGeom prst="rect">
                <a:avLst/>
              </a:prstGeom>
              <a:blipFill>
                <a:blip r:embed="rId5"/>
                <a:stretch>
                  <a:fillRect t="-116000" b="-164000"/>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068E81AF-8B71-9142-862A-10117A3EC367}"/>
              </a:ext>
            </a:extLst>
          </p:cNvPr>
          <p:cNvSpPr/>
          <p:nvPr/>
        </p:nvSpPr>
        <p:spPr>
          <a:xfrm>
            <a:off x="37614" y="2426934"/>
            <a:ext cx="8971304" cy="2169825"/>
          </a:xfrm>
          <a:prstGeom prst="rect">
            <a:avLst/>
          </a:prstGeom>
        </p:spPr>
        <p:txBody>
          <a:bodyPr wrap="square">
            <a:spAutoFit/>
          </a:bodyPr>
          <a:lstStyle/>
          <a:p>
            <a:r>
              <a:rPr lang="en-US" dirty="0">
                <a:solidFill>
                  <a:schemeClr val="bg1"/>
                </a:solidFill>
              </a:rPr>
              <a:t>generate the electronic structure Hamiltonian and map it onto the Hamiltonian of N qubits </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this paper is an excellent review of encoding strategies (Jordan-Wigner, Parity, </a:t>
            </a:r>
            <a:r>
              <a:rPr lang="en-US" dirty="0" err="1">
                <a:solidFill>
                  <a:schemeClr val="bg1"/>
                </a:solidFill>
              </a:rPr>
              <a:t>Bravyi-Kitaev</a:t>
            </a:r>
            <a:r>
              <a:rPr lang="en-US" dirty="0">
                <a:solidFill>
                  <a:schemeClr val="bg1"/>
                </a:solidFill>
              </a:rPr>
              <a:t>…) </a:t>
            </a:r>
          </a:p>
        </p:txBody>
      </p:sp>
      <p:sp>
        <p:nvSpPr>
          <p:cNvPr id="10" name="Rectangle 9">
            <a:extLst>
              <a:ext uri="{FF2B5EF4-FFF2-40B4-BE49-F238E27FC236}">
                <a16:creationId xmlns:a16="http://schemas.microsoft.com/office/drawing/2014/main" id="{F69E15DE-DFDA-3A4D-A254-E00950294C1B}"/>
              </a:ext>
            </a:extLst>
          </p:cNvPr>
          <p:cNvSpPr/>
          <p:nvPr/>
        </p:nvSpPr>
        <p:spPr>
          <a:xfrm>
            <a:off x="23273" y="4508600"/>
            <a:ext cx="2895857" cy="300082"/>
          </a:xfrm>
          <a:prstGeom prst="rect">
            <a:avLst/>
          </a:prstGeom>
        </p:spPr>
        <p:txBody>
          <a:bodyPr wrap="none">
            <a:spAutoFit/>
          </a:bodyPr>
          <a:lstStyle/>
          <a:p>
            <a:r>
              <a:rPr lang="en-US" dirty="0">
                <a:solidFill>
                  <a:schemeClr val="bg1"/>
                </a:solidFill>
                <a:hlinkClick r:id="rId6"/>
              </a:rPr>
              <a:t>https://dx.doi.org/10.1063/1.4768229</a:t>
            </a:r>
            <a:endParaRPr lang="en-US" dirty="0">
              <a:solidFill>
                <a:schemeClr val="bg1"/>
              </a:solidFill>
            </a:endParaRPr>
          </a:p>
        </p:txBody>
      </p:sp>
      <p:cxnSp>
        <p:nvCxnSpPr>
          <p:cNvPr id="14" name="Straight Arrow Connector 13">
            <a:extLst>
              <a:ext uri="{FF2B5EF4-FFF2-40B4-BE49-F238E27FC236}">
                <a16:creationId xmlns:a16="http://schemas.microsoft.com/office/drawing/2014/main" id="{E0E4A5CE-07A9-E94F-B938-24178C82ED6A}"/>
              </a:ext>
            </a:extLst>
          </p:cNvPr>
          <p:cNvCxnSpPr>
            <a:cxnSpLocks/>
          </p:cNvCxnSpPr>
          <p:nvPr/>
        </p:nvCxnSpPr>
        <p:spPr bwMode="auto">
          <a:xfrm flipH="1">
            <a:off x="4572000" y="3356744"/>
            <a:ext cx="2" cy="370965"/>
          </a:xfrm>
          <a:prstGeom prst="straightConnector1">
            <a:avLst/>
          </a:prstGeom>
          <a:ln w="38100">
            <a:solidFill>
              <a:srgbClr val="D12765"/>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7" name="Footer Placeholder 1">
            <a:extLst>
              <a:ext uri="{FF2B5EF4-FFF2-40B4-BE49-F238E27FC236}">
                <a16:creationId xmlns:a16="http://schemas.microsoft.com/office/drawing/2014/main" id="{6CE00AFF-EF76-4F46-AA4A-C701777BC9F0}"/>
              </a:ext>
            </a:extLst>
          </p:cNvPr>
          <p:cNvSpPr>
            <a:spLocks noGrp="1"/>
          </p:cNvSpPr>
          <p:nvPr>
            <p:ph type="ftr" sz="quarter" idx="10"/>
          </p:nvPr>
        </p:nvSpPr>
        <p:spPr>
          <a:xfrm>
            <a:off x="228666" y="4787900"/>
            <a:ext cx="4114735" cy="166687"/>
          </a:xfrm>
        </p:spPr>
        <p:txBody>
          <a:bodyPr/>
          <a:lstStyle/>
          <a:p>
            <a:r>
              <a:rPr lang="en-US" dirty="0">
                <a:solidFill>
                  <a:schemeClr val="bg1"/>
                </a:solidFill>
              </a:rPr>
              <a:t>ARC Apps Team / July 13, 2020 / © 2020 IBM Corporation</a:t>
            </a:r>
          </a:p>
        </p:txBody>
      </p:sp>
    </p:spTree>
    <p:extLst>
      <p:ext uri="{BB962C8B-B14F-4D97-AF65-F5344CB8AC3E}">
        <p14:creationId xmlns:p14="http://schemas.microsoft.com/office/powerpoint/2010/main" val="1583556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AE82CE-7075-274C-889B-F593CADD7B8E}"/>
              </a:ext>
            </a:extLst>
          </p:cNvPr>
          <p:cNvSpPr>
            <a:spLocks noGrp="1"/>
          </p:cNvSpPr>
          <p:nvPr>
            <p:ph type="title"/>
          </p:nvPr>
        </p:nvSpPr>
        <p:spPr>
          <a:xfrm>
            <a:off x="210311" y="201168"/>
            <a:ext cx="8798607" cy="804672"/>
          </a:xfrm>
        </p:spPr>
        <p:txBody>
          <a:bodyPr/>
          <a:lstStyle/>
          <a:p>
            <a:r>
              <a:rPr lang="en-US" dirty="0">
                <a:solidFill>
                  <a:schemeClr val="bg1"/>
                </a:solidFill>
              </a:rPr>
              <a:t>Step 3: the Hamiltonian and its qubit representation</a:t>
            </a:r>
          </a:p>
        </p:txBody>
      </p:sp>
      <p:cxnSp>
        <p:nvCxnSpPr>
          <p:cNvPr id="3" name="Straight Connector 2">
            <a:extLst>
              <a:ext uri="{FF2B5EF4-FFF2-40B4-BE49-F238E27FC236}">
                <a16:creationId xmlns:a16="http://schemas.microsoft.com/office/drawing/2014/main" id="{9EF8328B-2F93-1543-8996-5B6CC920CFCB}"/>
              </a:ext>
            </a:extLst>
          </p:cNvPr>
          <p:cNvCxnSpPr>
            <a:cxnSpLocks/>
          </p:cNvCxnSpPr>
          <p:nvPr/>
        </p:nvCxnSpPr>
        <p:spPr bwMode="auto">
          <a:xfrm flipV="1">
            <a:off x="210311" y="647699"/>
            <a:ext cx="8723378" cy="1"/>
          </a:xfrm>
          <a:prstGeom prst="line">
            <a:avLst/>
          </a:prstGeom>
          <a:ln w="19050">
            <a:solidFill>
              <a:schemeClr val="accent1">
                <a:lumMod val="60000"/>
                <a:lumOff val="4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413662F-07CE-674A-A396-4C8286B78953}"/>
                  </a:ext>
                </a:extLst>
              </p:cNvPr>
              <p:cNvSpPr/>
              <p:nvPr/>
            </p:nvSpPr>
            <p:spPr>
              <a:xfrm>
                <a:off x="2286033" y="1280179"/>
                <a:ext cx="4904509" cy="61933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𝐻</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𝐸</m:t>
                          </m:r>
                        </m:e>
                        <m:sub>
                          <m:r>
                            <a:rPr lang="en-US" b="0" i="1" smtClean="0">
                              <a:solidFill>
                                <a:schemeClr val="bg1"/>
                              </a:solidFill>
                              <a:latin typeface="Cambria Math" panose="02040503050406030204" pitchFamily="18" charset="0"/>
                            </a:rPr>
                            <m:t>0</m:t>
                          </m:r>
                        </m:sub>
                      </m:sSub>
                      <m:r>
                        <a:rPr lang="en-US" b="0" i="1" smtClean="0">
                          <a:solidFill>
                            <a:schemeClr val="bg1"/>
                          </a:solidFill>
                          <a:latin typeface="Cambria Math" panose="02040503050406030204" pitchFamily="18" charset="0"/>
                        </a:rPr>
                        <m:t>+</m:t>
                      </m:r>
                      <m:nary>
                        <m:naryPr>
                          <m:chr m:val="∑"/>
                          <m:supHide m:val="on"/>
                          <m:ctrlPr>
                            <a:rPr lang="en-US" b="0" i="1" smtClean="0">
                              <a:solidFill>
                                <a:schemeClr val="bg1"/>
                              </a:solidFill>
                              <a:latin typeface="Cambria Math" panose="02040503050406030204" pitchFamily="18" charset="0"/>
                            </a:rPr>
                          </m:ctrlPr>
                        </m:naryPr>
                        <m:sub>
                          <m:r>
                            <a:rPr lang="en-US" b="0" i="1" smtClean="0">
                              <a:solidFill>
                                <a:schemeClr val="bg1"/>
                              </a:solidFill>
                              <a:latin typeface="Cambria Math" panose="02040503050406030204" pitchFamily="18" charset="0"/>
                            </a:rPr>
                            <m:t>𝑝𝑞</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𝜎</m:t>
                          </m:r>
                        </m:sub>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𝑝𝑞</m:t>
                              </m:r>
                            </m:sub>
                          </m:sSub>
                          <m:r>
                            <a:rPr lang="en-US" b="0" i="1" smtClean="0">
                              <a:solidFill>
                                <a:schemeClr val="bg1"/>
                              </a:solidFill>
                              <a:latin typeface="Cambria Math" panose="02040503050406030204" pitchFamily="18" charset="0"/>
                            </a:rPr>
                            <m:t> </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𝑎</m:t>
                              </m:r>
                            </m:e>
                            <m:sub>
                              <m:r>
                                <a:rPr lang="en-US" i="1">
                                  <a:solidFill>
                                    <a:schemeClr val="bg1"/>
                                  </a:solidFill>
                                  <a:latin typeface="Cambria Math" panose="02040503050406030204" pitchFamily="18" charset="0"/>
                                </a:rPr>
                                <m:t>𝑝</m:t>
                              </m:r>
                              <m:r>
                                <a:rPr lang="en-US" i="1">
                                  <a:solidFill>
                                    <a:schemeClr val="bg1"/>
                                  </a:solidFill>
                                  <a:latin typeface="Cambria Math" panose="02040503050406030204" pitchFamily="18" charset="0"/>
                                </a:rPr>
                                <m:t>𝜎</m:t>
                              </m:r>
                            </m:sub>
                            <m:sup>
                              <m:r>
                                <a:rPr lang="en-US" b="0" i="1" smtClean="0">
                                  <a:solidFill>
                                    <a:schemeClr val="bg1"/>
                                  </a:solidFill>
                                  <a:latin typeface="Cambria Math" panose="02040503050406030204" pitchFamily="18" charset="0"/>
                                </a:rPr>
                                <m:t>+</m:t>
                              </m:r>
                            </m:sup>
                          </m:sSubSup>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𝑞</m:t>
                              </m:r>
                              <m:r>
                                <a:rPr lang="en-US" i="1">
                                  <a:solidFill>
                                    <a:schemeClr val="bg1"/>
                                  </a:solidFill>
                                  <a:latin typeface="Cambria Math" panose="02040503050406030204" pitchFamily="18" charset="0"/>
                                </a:rPr>
                                <m:t>𝜎</m:t>
                              </m:r>
                            </m:sub>
                            <m:sup/>
                          </m:sSubSup>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nary>
                            <m:naryPr>
                              <m:chr m:val="∑"/>
                              <m:supHide m:val="on"/>
                              <m:ctrlPr>
                                <a:rPr lang="en-US" b="0" i="1" smtClean="0">
                                  <a:solidFill>
                                    <a:schemeClr val="bg1"/>
                                  </a:solidFill>
                                  <a:latin typeface="Cambria Math" panose="02040503050406030204" pitchFamily="18" charset="0"/>
                                </a:rPr>
                              </m:ctrlPr>
                            </m:naryPr>
                            <m:sub>
                              <m:r>
                                <a:rPr lang="en-US" b="0" i="1" smtClean="0">
                                  <a:solidFill>
                                    <a:schemeClr val="bg1"/>
                                  </a:solidFill>
                                  <a:latin typeface="Cambria Math" panose="02040503050406030204" pitchFamily="18" charset="0"/>
                                </a:rPr>
                                <m:t>𝑝𝑟𝑞𝑠</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𝜎𝜏</m:t>
                              </m:r>
                            </m:sub>
                            <m:sup/>
                            <m:e>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𝑝𝑟</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𝑞𝑠</m:t>
                              </m:r>
                              <m:r>
                                <a:rPr lang="en-US" b="0" i="1" smtClean="0">
                                  <a:solidFill>
                                    <a:schemeClr val="bg1"/>
                                  </a:solidFill>
                                  <a:latin typeface="Cambria Math" panose="02040503050406030204" pitchFamily="18" charset="0"/>
                                </a:rPr>
                                <m:t>)</m:t>
                              </m:r>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𝑎</m:t>
                                  </m:r>
                                </m:e>
                                <m:sub>
                                  <m:r>
                                    <a:rPr lang="en-US" i="1">
                                      <a:solidFill>
                                        <a:schemeClr val="bg1"/>
                                      </a:solidFill>
                                      <a:latin typeface="Cambria Math" panose="02040503050406030204" pitchFamily="18" charset="0"/>
                                    </a:rPr>
                                    <m:t>𝑝</m:t>
                                  </m:r>
                                  <m:r>
                                    <a:rPr lang="en-US" i="1">
                                      <a:solidFill>
                                        <a:schemeClr val="bg1"/>
                                      </a:solidFill>
                                      <a:latin typeface="Cambria Math" panose="02040503050406030204" pitchFamily="18" charset="0"/>
                                    </a:rPr>
                                    <m:t>𝜎</m:t>
                                  </m:r>
                                </m:sub>
                                <m:sup>
                                  <m:r>
                                    <a:rPr lang="en-US" i="1">
                                      <a:solidFill>
                                        <a:schemeClr val="bg1"/>
                                      </a:solidFill>
                                      <a:latin typeface="Cambria Math" panose="02040503050406030204" pitchFamily="18" charset="0"/>
                                    </a:rPr>
                                    <m:t>+</m:t>
                                  </m:r>
                                </m:sup>
                              </m:sSubSup>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𝑞</m:t>
                                  </m:r>
                                  <m:r>
                                    <a:rPr lang="en-US" b="0" i="1" smtClean="0">
                                      <a:solidFill>
                                        <a:schemeClr val="bg1"/>
                                      </a:solidFill>
                                      <a:latin typeface="Cambria Math" panose="02040503050406030204" pitchFamily="18" charset="0"/>
                                    </a:rPr>
                                    <m:t>𝜏</m:t>
                                  </m:r>
                                </m:sub>
                                <m:sup>
                                  <m:r>
                                    <a:rPr lang="en-US" i="1">
                                      <a:solidFill>
                                        <a:schemeClr val="bg1"/>
                                      </a:solidFill>
                                      <a:latin typeface="Cambria Math" panose="02040503050406030204" pitchFamily="18" charset="0"/>
                                    </a:rPr>
                                    <m:t>+</m:t>
                                  </m:r>
                                </m:sup>
                              </m:sSubSup>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𝑠</m:t>
                                  </m:r>
                                  <m:r>
                                    <a:rPr lang="en-US" b="0" i="1" smtClean="0">
                                      <a:solidFill>
                                        <a:schemeClr val="bg1"/>
                                      </a:solidFill>
                                      <a:latin typeface="Cambria Math" panose="02040503050406030204" pitchFamily="18" charset="0"/>
                                    </a:rPr>
                                    <m:t>𝜏</m:t>
                                  </m:r>
                                </m:sub>
                                <m:sup/>
                              </m:sSubSup>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𝑟</m:t>
                                  </m:r>
                                  <m:r>
                                    <a:rPr lang="en-US" i="1">
                                      <a:solidFill>
                                        <a:schemeClr val="bg1"/>
                                      </a:solidFill>
                                      <a:latin typeface="Cambria Math" panose="02040503050406030204" pitchFamily="18" charset="0"/>
                                    </a:rPr>
                                    <m:t>𝜎</m:t>
                                  </m:r>
                                </m:sub>
                                <m:sup/>
                              </m:sSubSup>
                            </m:e>
                          </m:nary>
                          <m:r>
                            <a:rPr lang="en-US" b="0" i="1" smtClean="0">
                              <a:solidFill>
                                <a:schemeClr val="bg1"/>
                              </a:solidFill>
                              <a:latin typeface="Cambria Math" panose="02040503050406030204" pitchFamily="18" charset="0"/>
                            </a:rPr>
                            <m:t>  </m:t>
                          </m:r>
                        </m:e>
                      </m:nary>
                    </m:oMath>
                  </m:oMathPara>
                </a14:m>
                <a:endParaRPr lang="en-US" dirty="0">
                  <a:solidFill>
                    <a:schemeClr val="bg1"/>
                  </a:solidFill>
                </a:endParaRPr>
              </a:p>
            </p:txBody>
          </p:sp>
        </mc:Choice>
        <mc:Fallback xmlns="">
          <p:sp>
            <p:nvSpPr>
              <p:cNvPr id="7" name="Rectangle 6">
                <a:extLst>
                  <a:ext uri="{FF2B5EF4-FFF2-40B4-BE49-F238E27FC236}">
                    <a16:creationId xmlns:a16="http://schemas.microsoft.com/office/drawing/2014/main" id="{9413662F-07CE-674A-A396-4C8286B78953}"/>
                  </a:ext>
                </a:extLst>
              </p:cNvPr>
              <p:cNvSpPr>
                <a:spLocks noRot="1" noChangeAspect="1" noMove="1" noResize="1" noEditPoints="1" noAdjustHandles="1" noChangeArrowheads="1" noChangeShapeType="1" noTextEdit="1"/>
              </p:cNvSpPr>
              <p:nvPr/>
            </p:nvSpPr>
            <p:spPr>
              <a:xfrm>
                <a:off x="2286033" y="1280179"/>
                <a:ext cx="4904509" cy="619337"/>
              </a:xfrm>
              <a:prstGeom prst="rect">
                <a:avLst/>
              </a:prstGeom>
              <a:blipFill>
                <a:blip r:embed="rId2"/>
                <a:stretch>
                  <a:fillRect t="-116000" b="-162000"/>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068E81AF-8B71-9142-862A-10117A3EC367}"/>
              </a:ext>
            </a:extLst>
          </p:cNvPr>
          <p:cNvSpPr/>
          <p:nvPr/>
        </p:nvSpPr>
        <p:spPr>
          <a:xfrm>
            <a:off x="86347" y="705637"/>
            <a:ext cx="8971304" cy="1754326"/>
          </a:xfrm>
          <a:prstGeom prst="rect">
            <a:avLst/>
          </a:prstGeom>
        </p:spPr>
        <p:txBody>
          <a:bodyPr wrap="square">
            <a:spAutoFit/>
          </a:bodyPr>
          <a:lstStyle/>
          <a:p>
            <a:r>
              <a:rPr lang="en-US" dirty="0">
                <a:solidFill>
                  <a:schemeClr val="bg1"/>
                </a:solidFill>
              </a:rPr>
              <a:t>For chemical/technical reasons, we may want to include only certain occupied/virtual orbitals in the Hamiltonian</a:t>
            </a:r>
          </a:p>
          <a:p>
            <a:r>
              <a:rPr lang="en-US" dirty="0">
                <a:solidFill>
                  <a:schemeClr val="bg1"/>
                </a:solidFill>
              </a:rPr>
              <a:t>This procedure is an example of the construction of an “active space”.</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err="1">
                <a:solidFill>
                  <a:schemeClr val="bg1"/>
                </a:solidFill>
              </a:rPr>
              <a:t>Virtuals</a:t>
            </a:r>
            <a:r>
              <a:rPr lang="en-US" dirty="0">
                <a:solidFill>
                  <a:schemeClr val="bg1"/>
                </a:solidFill>
              </a:rPr>
              <a:t> deemed inactive (because electrons tend not to transition to these orbitals) can be </a:t>
            </a:r>
            <a:r>
              <a:rPr lang="en-US" b="1" dirty="0">
                <a:solidFill>
                  <a:srgbClr val="D12765"/>
                </a:solidFill>
              </a:rPr>
              <a:t>removed</a:t>
            </a:r>
            <a:r>
              <a:rPr lang="en-US" dirty="0">
                <a:solidFill>
                  <a:schemeClr val="bg1"/>
                </a:solidFill>
              </a:rPr>
              <a:t> from the summation.</a:t>
            </a:r>
          </a:p>
          <a:p>
            <a:r>
              <a:rPr lang="en-US" dirty="0">
                <a:solidFill>
                  <a:schemeClr val="bg1"/>
                </a:solidFill>
              </a:rPr>
              <a:t>Occupied orbitals deemed inactive (because electrons tend not to transition from these orbitals) need to be </a:t>
            </a:r>
            <a:r>
              <a:rPr lang="en-US" b="1" dirty="0">
                <a:solidFill>
                  <a:srgbClr val="D12765"/>
                </a:solidFill>
              </a:rPr>
              <a:t>frozen</a:t>
            </a:r>
            <a:r>
              <a:rPr lang="en-US" dirty="0">
                <a:solidFill>
                  <a:schemeClr val="bg1"/>
                </a:solidFill>
              </a:rPr>
              <a:t>.</a:t>
            </a:r>
          </a:p>
        </p:txBody>
      </p:sp>
      <p:sp>
        <p:nvSpPr>
          <p:cNvPr id="10" name="Rectangle 9">
            <a:extLst>
              <a:ext uri="{FF2B5EF4-FFF2-40B4-BE49-F238E27FC236}">
                <a16:creationId xmlns:a16="http://schemas.microsoft.com/office/drawing/2014/main" id="{F69E15DE-DFDA-3A4D-A254-E00950294C1B}"/>
              </a:ext>
            </a:extLst>
          </p:cNvPr>
          <p:cNvSpPr/>
          <p:nvPr/>
        </p:nvSpPr>
        <p:spPr>
          <a:xfrm>
            <a:off x="23273" y="4508600"/>
            <a:ext cx="2895857" cy="300082"/>
          </a:xfrm>
          <a:prstGeom prst="rect">
            <a:avLst/>
          </a:prstGeom>
        </p:spPr>
        <p:txBody>
          <a:bodyPr wrap="none">
            <a:spAutoFit/>
          </a:bodyPr>
          <a:lstStyle/>
          <a:p>
            <a:r>
              <a:rPr lang="en-US" dirty="0">
                <a:solidFill>
                  <a:schemeClr val="bg1"/>
                </a:solidFill>
                <a:hlinkClick r:id="rId3"/>
              </a:rPr>
              <a:t>https://dx.doi.org/10.1063/1.4768229</a:t>
            </a:r>
            <a:endParaRPr lang="en-US" dirty="0">
              <a:solidFill>
                <a:schemeClr val="bg1"/>
              </a:solidFill>
            </a:endParaRPr>
          </a:p>
        </p:txBody>
      </p:sp>
      <p:sp>
        <p:nvSpPr>
          <p:cNvPr id="17" name="Footer Placeholder 1">
            <a:extLst>
              <a:ext uri="{FF2B5EF4-FFF2-40B4-BE49-F238E27FC236}">
                <a16:creationId xmlns:a16="http://schemas.microsoft.com/office/drawing/2014/main" id="{6CE00AFF-EF76-4F46-AA4A-C701777BC9F0}"/>
              </a:ext>
            </a:extLst>
          </p:cNvPr>
          <p:cNvSpPr>
            <a:spLocks noGrp="1"/>
          </p:cNvSpPr>
          <p:nvPr>
            <p:ph type="ftr" sz="quarter" idx="10"/>
          </p:nvPr>
        </p:nvSpPr>
        <p:spPr>
          <a:xfrm>
            <a:off x="228666" y="4787900"/>
            <a:ext cx="4114735" cy="166687"/>
          </a:xfrm>
        </p:spPr>
        <p:txBody>
          <a:bodyPr/>
          <a:lstStyle/>
          <a:p>
            <a:r>
              <a:rPr lang="en-US" dirty="0">
                <a:solidFill>
                  <a:schemeClr val="bg1"/>
                </a:solidFill>
              </a:rPr>
              <a:t>ARC Apps Team / July 13, 2020 / © 2020 IBM Corporation</a:t>
            </a:r>
          </a:p>
        </p:txBody>
      </p:sp>
      <p:pic>
        <p:nvPicPr>
          <p:cNvPr id="15" name="Picture 14" descr="A picture containing object, clock&#10;&#10;Description automatically generated">
            <a:extLst>
              <a:ext uri="{FF2B5EF4-FFF2-40B4-BE49-F238E27FC236}">
                <a16:creationId xmlns:a16="http://schemas.microsoft.com/office/drawing/2014/main" id="{4358D155-5102-954A-9CAF-5410FBCA9F99}"/>
              </a:ext>
            </a:extLst>
          </p:cNvPr>
          <p:cNvPicPr>
            <a:picLocks noChangeAspect="1"/>
          </p:cNvPicPr>
          <p:nvPr/>
        </p:nvPicPr>
        <p:blipFill>
          <a:blip r:embed="rId4"/>
          <a:stretch>
            <a:fillRect/>
          </a:stretch>
        </p:blipFill>
        <p:spPr>
          <a:xfrm>
            <a:off x="501426" y="2975637"/>
            <a:ext cx="3120309" cy="1230639"/>
          </a:xfrm>
          <a:prstGeom prst="rect">
            <a:avLst/>
          </a:prstGeom>
        </p:spPr>
      </p:pic>
      <p:pic>
        <p:nvPicPr>
          <p:cNvPr id="18" name="Picture 17" descr="A close up of text on a white background&#10;&#10;Description automatically generated">
            <a:extLst>
              <a:ext uri="{FF2B5EF4-FFF2-40B4-BE49-F238E27FC236}">
                <a16:creationId xmlns:a16="http://schemas.microsoft.com/office/drawing/2014/main" id="{65C7CD47-0A8C-6D4A-A491-AA296B9D04FD}"/>
              </a:ext>
            </a:extLst>
          </p:cNvPr>
          <p:cNvPicPr>
            <a:picLocks noChangeAspect="1"/>
          </p:cNvPicPr>
          <p:nvPr/>
        </p:nvPicPr>
        <p:blipFill>
          <a:blip r:embed="rId5"/>
          <a:stretch>
            <a:fillRect/>
          </a:stretch>
        </p:blipFill>
        <p:spPr>
          <a:xfrm>
            <a:off x="3662763" y="2451913"/>
            <a:ext cx="5394888" cy="2152768"/>
          </a:xfrm>
          <a:prstGeom prst="rect">
            <a:avLst/>
          </a:prstGeom>
        </p:spPr>
      </p:pic>
    </p:spTree>
    <p:extLst>
      <p:ext uri="{BB962C8B-B14F-4D97-AF65-F5344CB8AC3E}">
        <p14:creationId xmlns:p14="http://schemas.microsoft.com/office/powerpoint/2010/main" val="2149252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9EF8328B-2F93-1543-8996-5B6CC920CFCB}"/>
              </a:ext>
            </a:extLst>
          </p:cNvPr>
          <p:cNvCxnSpPr>
            <a:cxnSpLocks/>
          </p:cNvCxnSpPr>
          <p:nvPr/>
        </p:nvCxnSpPr>
        <p:spPr bwMode="auto">
          <a:xfrm flipV="1">
            <a:off x="210311" y="647699"/>
            <a:ext cx="8723378" cy="1"/>
          </a:xfrm>
          <a:prstGeom prst="line">
            <a:avLst/>
          </a:prstGeom>
          <a:ln w="19050">
            <a:solidFill>
              <a:schemeClr val="accent1">
                <a:lumMod val="60000"/>
                <a:lumOff val="4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Footer Placeholder 1">
            <a:extLst>
              <a:ext uri="{FF2B5EF4-FFF2-40B4-BE49-F238E27FC236}">
                <a16:creationId xmlns:a16="http://schemas.microsoft.com/office/drawing/2014/main" id="{230E6382-7B2E-8848-865A-E5532659E8BB}"/>
              </a:ext>
            </a:extLst>
          </p:cNvPr>
          <p:cNvSpPr>
            <a:spLocks noGrp="1"/>
          </p:cNvSpPr>
          <p:nvPr>
            <p:ph type="ftr" sz="quarter" idx="10"/>
          </p:nvPr>
        </p:nvSpPr>
        <p:spPr>
          <a:xfrm>
            <a:off x="228666" y="4787900"/>
            <a:ext cx="4114735" cy="166687"/>
          </a:xfrm>
        </p:spPr>
        <p:txBody>
          <a:bodyPr/>
          <a:lstStyle/>
          <a:p>
            <a:r>
              <a:rPr lang="en-US" dirty="0">
                <a:solidFill>
                  <a:schemeClr val="bg1"/>
                </a:solidFill>
              </a:rPr>
              <a:t>ARC Apps Team / July 13, 2020 / © 2020 IBM Corporation</a:t>
            </a:r>
          </a:p>
        </p:txBody>
      </p:sp>
      <p:grpSp>
        <p:nvGrpSpPr>
          <p:cNvPr id="11" name="Group 10">
            <a:extLst>
              <a:ext uri="{FF2B5EF4-FFF2-40B4-BE49-F238E27FC236}">
                <a16:creationId xmlns:a16="http://schemas.microsoft.com/office/drawing/2014/main" id="{310ED291-4284-CE4D-8667-A585535DE297}"/>
              </a:ext>
            </a:extLst>
          </p:cNvPr>
          <p:cNvGrpSpPr/>
          <p:nvPr/>
        </p:nvGrpSpPr>
        <p:grpSpPr>
          <a:xfrm>
            <a:off x="1672702" y="2095577"/>
            <a:ext cx="5730998" cy="2400224"/>
            <a:chOff x="1578192" y="2120916"/>
            <a:chExt cx="5730998" cy="2400224"/>
          </a:xfrm>
        </p:grpSpPr>
        <p:grpSp>
          <p:nvGrpSpPr>
            <p:cNvPr id="5" name="Group 4">
              <a:extLst>
                <a:ext uri="{FF2B5EF4-FFF2-40B4-BE49-F238E27FC236}">
                  <a16:creationId xmlns:a16="http://schemas.microsoft.com/office/drawing/2014/main" id="{CB888ED9-A671-D04C-846B-BC0A3A9A54A2}"/>
                </a:ext>
              </a:extLst>
            </p:cNvPr>
            <p:cNvGrpSpPr/>
            <p:nvPr/>
          </p:nvGrpSpPr>
          <p:grpSpPr>
            <a:xfrm>
              <a:off x="1578192" y="2120916"/>
              <a:ext cx="5730998" cy="2400224"/>
              <a:chOff x="294756" y="1235190"/>
              <a:chExt cx="7401041" cy="3515432"/>
            </a:xfrm>
          </p:grpSpPr>
          <p:pic>
            <p:nvPicPr>
              <p:cNvPr id="17" name="Picture 16" descr="A picture containing skiing, umbrella, blue, air&#10;&#10;Description automatically generated">
                <a:extLst>
                  <a:ext uri="{FF2B5EF4-FFF2-40B4-BE49-F238E27FC236}">
                    <a16:creationId xmlns:a16="http://schemas.microsoft.com/office/drawing/2014/main" id="{36C45DA4-AFDA-C440-AA40-379DCEFAC4DD}"/>
                  </a:ext>
                </a:extLst>
              </p:cNvPr>
              <p:cNvPicPr>
                <a:picLocks noChangeAspect="1"/>
              </p:cNvPicPr>
              <p:nvPr/>
            </p:nvPicPr>
            <p:blipFill>
              <a:blip r:embed="rId2"/>
              <a:stretch>
                <a:fillRect/>
              </a:stretch>
            </p:blipFill>
            <p:spPr>
              <a:xfrm>
                <a:off x="1715272" y="2530457"/>
                <a:ext cx="1083804" cy="1040247"/>
              </a:xfrm>
              <a:prstGeom prst="rect">
                <a:avLst/>
              </a:prstGeom>
            </p:spPr>
          </p:pic>
          <p:pic>
            <p:nvPicPr>
              <p:cNvPr id="19" name="Picture 18" descr="A picture containing sitting, clock, table, holding&#10;&#10;Description automatically generated">
                <a:extLst>
                  <a:ext uri="{FF2B5EF4-FFF2-40B4-BE49-F238E27FC236}">
                    <a16:creationId xmlns:a16="http://schemas.microsoft.com/office/drawing/2014/main" id="{8A1F0A85-7E4A-154B-9589-905D53786CF8}"/>
                  </a:ext>
                </a:extLst>
              </p:cNvPr>
              <p:cNvPicPr>
                <a:picLocks noChangeAspect="1"/>
              </p:cNvPicPr>
              <p:nvPr/>
            </p:nvPicPr>
            <p:blipFill>
              <a:blip r:embed="rId3"/>
              <a:stretch>
                <a:fillRect/>
              </a:stretch>
            </p:blipFill>
            <p:spPr>
              <a:xfrm>
                <a:off x="2781272" y="1636833"/>
                <a:ext cx="859477" cy="847344"/>
              </a:xfrm>
              <a:prstGeom prst="rect">
                <a:avLst/>
              </a:prstGeom>
            </p:spPr>
          </p:pic>
          <p:pic>
            <p:nvPicPr>
              <p:cNvPr id="21" name="Picture 20" descr="A picture containing large, sitting, clock, colorful&#10;&#10;Description automatically generated">
                <a:extLst>
                  <a:ext uri="{FF2B5EF4-FFF2-40B4-BE49-F238E27FC236}">
                    <a16:creationId xmlns:a16="http://schemas.microsoft.com/office/drawing/2014/main" id="{657B7BA0-BE4D-244C-8329-E3715090FE4A}"/>
                  </a:ext>
                </a:extLst>
              </p:cNvPr>
              <p:cNvPicPr>
                <a:picLocks noChangeAspect="1"/>
              </p:cNvPicPr>
              <p:nvPr/>
            </p:nvPicPr>
            <p:blipFill>
              <a:blip r:embed="rId4"/>
              <a:stretch>
                <a:fillRect/>
              </a:stretch>
            </p:blipFill>
            <p:spPr>
              <a:xfrm>
                <a:off x="567781" y="1566726"/>
                <a:ext cx="825435" cy="923330"/>
              </a:xfrm>
              <a:prstGeom prst="rect">
                <a:avLst/>
              </a:prstGeom>
            </p:spPr>
          </p:pic>
          <p:pic>
            <p:nvPicPr>
              <p:cNvPr id="23" name="Picture 22" descr="A picture containing kite, large, ball, skiing&#10;&#10;Description automatically generated">
                <a:extLst>
                  <a:ext uri="{FF2B5EF4-FFF2-40B4-BE49-F238E27FC236}">
                    <a16:creationId xmlns:a16="http://schemas.microsoft.com/office/drawing/2014/main" id="{79C56E46-5642-C44B-AD11-7B6521ECDEE4}"/>
                  </a:ext>
                </a:extLst>
              </p:cNvPr>
              <p:cNvPicPr>
                <a:picLocks noChangeAspect="1"/>
              </p:cNvPicPr>
              <p:nvPr/>
            </p:nvPicPr>
            <p:blipFill>
              <a:blip r:embed="rId5"/>
              <a:stretch>
                <a:fillRect/>
              </a:stretch>
            </p:blipFill>
            <p:spPr>
              <a:xfrm>
                <a:off x="1761104" y="1560846"/>
                <a:ext cx="935018" cy="923330"/>
              </a:xfrm>
              <a:prstGeom prst="rect">
                <a:avLst/>
              </a:prstGeom>
            </p:spPr>
          </p:pic>
          <p:grpSp>
            <p:nvGrpSpPr>
              <p:cNvPr id="40" name="Group 39">
                <a:extLst>
                  <a:ext uri="{FF2B5EF4-FFF2-40B4-BE49-F238E27FC236}">
                    <a16:creationId xmlns:a16="http://schemas.microsoft.com/office/drawing/2014/main" id="{6AE2FA4B-6DA9-F04D-B4B8-1DC7B9E1E7AA}"/>
                  </a:ext>
                </a:extLst>
              </p:cNvPr>
              <p:cNvGrpSpPr/>
              <p:nvPr/>
            </p:nvGrpSpPr>
            <p:grpSpPr>
              <a:xfrm>
                <a:off x="4469088" y="1661717"/>
                <a:ext cx="859477" cy="3018226"/>
                <a:chOff x="4105026" y="1344381"/>
                <a:chExt cx="856911" cy="3394795"/>
              </a:xfrm>
            </p:grpSpPr>
            <p:pic>
              <p:nvPicPr>
                <p:cNvPr id="25" name="Picture 24" descr="A picture containing sitting, computer, table, large&#10;&#10;Description automatically generated">
                  <a:extLst>
                    <a:ext uri="{FF2B5EF4-FFF2-40B4-BE49-F238E27FC236}">
                      <a16:creationId xmlns:a16="http://schemas.microsoft.com/office/drawing/2014/main" id="{BDC14C92-88A1-4145-80DC-880A6B52AB4F}"/>
                    </a:ext>
                  </a:extLst>
                </p:cNvPr>
                <p:cNvPicPr>
                  <a:picLocks noChangeAspect="1"/>
                </p:cNvPicPr>
                <p:nvPr/>
              </p:nvPicPr>
              <p:blipFill>
                <a:blip r:embed="rId6"/>
                <a:stretch>
                  <a:fillRect/>
                </a:stretch>
              </p:blipFill>
              <p:spPr>
                <a:xfrm>
                  <a:off x="4183345" y="3996873"/>
                  <a:ext cx="769159" cy="742303"/>
                </a:xfrm>
                <a:prstGeom prst="rect">
                  <a:avLst/>
                </a:prstGeom>
              </p:spPr>
            </p:pic>
            <p:pic>
              <p:nvPicPr>
                <p:cNvPr id="27" name="Picture 26" descr="A picture containing computer, table, sitting, monitor&#10;&#10;Description automatically generated">
                  <a:extLst>
                    <a:ext uri="{FF2B5EF4-FFF2-40B4-BE49-F238E27FC236}">
                      <a16:creationId xmlns:a16="http://schemas.microsoft.com/office/drawing/2014/main" id="{429A6064-D6FF-CE47-BFE5-ECF0704061AD}"/>
                    </a:ext>
                  </a:extLst>
                </p:cNvPr>
                <p:cNvPicPr>
                  <a:picLocks noChangeAspect="1"/>
                </p:cNvPicPr>
                <p:nvPr/>
              </p:nvPicPr>
              <p:blipFill>
                <a:blip r:embed="rId7"/>
                <a:stretch>
                  <a:fillRect/>
                </a:stretch>
              </p:blipFill>
              <p:spPr>
                <a:xfrm>
                  <a:off x="4164665" y="3158555"/>
                  <a:ext cx="797272" cy="864140"/>
                </a:xfrm>
                <a:prstGeom prst="rect">
                  <a:avLst/>
                </a:prstGeom>
              </p:spPr>
            </p:pic>
            <p:pic>
              <p:nvPicPr>
                <p:cNvPr id="29" name="Picture 28" descr="A picture containing ball&#10;&#10;Description automatically generated">
                  <a:extLst>
                    <a:ext uri="{FF2B5EF4-FFF2-40B4-BE49-F238E27FC236}">
                      <a16:creationId xmlns:a16="http://schemas.microsoft.com/office/drawing/2014/main" id="{78D3428D-7F66-9448-B134-3F669DD0509C}"/>
                    </a:ext>
                  </a:extLst>
                </p:cNvPr>
                <p:cNvPicPr>
                  <a:picLocks noChangeAspect="1"/>
                </p:cNvPicPr>
                <p:nvPr/>
              </p:nvPicPr>
              <p:blipFill>
                <a:blip r:embed="rId8"/>
                <a:stretch>
                  <a:fillRect/>
                </a:stretch>
              </p:blipFill>
              <p:spPr>
                <a:xfrm>
                  <a:off x="4183345" y="2323574"/>
                  <a:ext cx="724005" cy="857739"/>
                </a:xfrm>
                <a:prstGeom prst="rect">
                  <a:avLst/>
                </a:prstGeom>
              </p:spPr>
            </p:pic>
            <p:pic>
              <p:nvPicPr>
                <p:cNvPr id="31" name="Picture 30" descr="A picture containing computer, ball, holding, game&#10;&#10;Description automatically generated">
                  <a:extLst>
                    <a:ext uri="{FF2B5EF4-FFF2-40B4-BE49-F238E27FC236}">
                      <a16:creationId xmlns:a16="http://schemas.microsoft.com/office/drawing/2014/main" id="{1D3FEBE1-4FC6-A943-A9DF-D896A7F54DDE}"/>
                    </a:ext>
                  </a:extLst>
                </p:cNvPr>
                <p:cNvPicPr>
                  <a:picLocks noChangeAspect="1"/>
                </p:cNvPicPr>
                <p:nvPr/>
              </p:nvPicPr>
              <p:blipFill>
                <a:blip r:embed="rId9"/>
                <a:stretch>
                  <a:fillRect/>
                </a:stretch>
              </p:blipFill>
              <p:spPr>
                <a:xfrm>
                  <a:off x="4105026" y="1344381"/>
                  <a:ext cx="847478" cy="864140"/>
                </a:xfrm>
                <a:prstGeom prst="rect">
                  <a:avLst/>
                </a:prstGeom>
              </p:spPr>
            </p:pic>
          </p:grpSp>
          <p:pic>
            <p:nvPicPr>
              <p:cNvPr id="33" name="Picture 32">
                <a:extLst>
                  <a:ext uri="{FF2B5EF4-FFF2-40B4-BE49-F238E27FC236}">
                    <a16:creationId xmlns:a16="http://schemas.microsoft.com/office/drawing/2014/main" id="{5785DCF4-6901-CD47-BDF9-505B18736448}"/>
                  </a:ext>
                </a:extLst>
              </p:cNvPr>
              <p:cNvPicPr>
                <a:picLocks noChangeAspect="1"/>
              </p:cNvPicPr>
              <p:nvPr/>
            </p:nvPicPr>
            <p:blipFill>
              <a:blip r:embed="rId10"/>
              <a:stretch>
                <a:fillRect/>
              </a:stretch>
            </p:blipFill>
            <p:spPr>
              <a:xfrm>
                <a:off x="6887902" y="2578729"/>
                <a:ext cx="803816" cy="862006"/>
              </a:xfrm>
              <a:prstGeom prst="rect">
                <a:avLst/>
              </a:prstGeom>
            </p:spPr>
          </p:pic>
          <p:pic>
            <p:nvPicPr>
              <p:cNvPr id="35" name="Picture 34" descr="A picture containing balloon, ball, soccer&#10;&#10;Description automatically generated">
                <a:extLst>
                  <a:ext uri="{FF2B5EF4-FFF2-40B4-BE49-F238E27FC236}">
                    <a16:creationId xmlns:a16="http://schemas.microsoft.com/office/drawing/2014/main" id="{E1C0A6ED-44EF-C84A-83A2-B8ED23A35665}"/>
                  </a:ext>
                </a:extLst>
              </p:cNvPr>
              <p:cNvPicPr>
                <a:picLocks noChangeAspect="1"/>
              </p:cNvPicPr>
              <p:nvPr/>
            </p:nvPicPr>
            <p:blipFill>
              <a:blip r:embed="rId11"/>
              <a:stretch>
                <a:fillRect/>
              </a:stretch>
            </p:blipFill>
            <p:spPr>
              <a:xfrm>
                <a:off x="6887902" y="1659512"/>
                <a:ext cx="750607" cy="830001"/>
              </a:xfrm>
              <a:prstGeom prst="rect">
                <a:avLst/>
              </a:prstGeom>
            </p:spPr>
          </p:pic>
          <p:pic>
            <p:nvPicPr>
              <p:cNvPr id="39" name="Picture 38" descr="A picture containing indoor, table, small, photo&#10;&#10;Description automatically generated">
                <a:extLst>
                  <a:ext uri="{FF2B5EF4-FFF2-40B4-BE49-F238E27FC236}">
                    <a16:creationId xmlns:a16="http://schemas.microsoft.com/office/drawing/2014/main" id="{996F9703-565C-4740-8981-49D9B2A074CF}"/>
                  </a:ext>
                </a:extLst>
              </p:cNvPr>
              <p:cNvPicPr>
                <a:picLocks noChangeAspect="1"/>
              </p:cNvPicPr>
              <p:nvPr/>
            </p:nvPicPr>
            <p:blipFill>
              <a:blip r:embed="rId12"/>
              <a:stretch>
                <a:fillRect/>
              </a:stretch>
            </p:blipFill>
            <p:spPr>
              <a:xfrm>
                <a:off x="1715272" y="3720625"/>
                <a:ext cx="1083803" cy="1029997"/>
              </a:xfrm>
              <a:prstGeom prst="rect">
                <a:avLst/>
              </a:prstGeom>
            </p:spPr>
          </p:pic>
          <p:sp>
            <p:nvSpPr>
              <p:cNvPr id="42" name="TextBox 41">
                <a:extLst>
                  <a:ext uri="{FF2B5EF4-FFF2-40B4-BE49-F238E27FC236}">
                    <a16:creationId xmlns:a16="http://schemas.microsoft.com/office/drawing/2014/main" id="{7ECF0790-4CB6-BA45-AB82-CDCEC4DBBBA0}"/>
                  </a:ext>
                </a:extLst>
              </p:cNvPr>
              <p:cNvSpPr txBox="1"/>
              <p:nvPr/>
            </p:nvSpPr>
            <p:spPr>
              <a:xfrm>
                <a:off x="1907056" y="1265629"/>
                <a:ext cx="868639" cy="452754"/>
              </a:xfrm>
              <a:prstGeom prst="rect">
                <a:avLst/>
              </a:prstGeom>
              <a:noFill/>
            </p:spPr>
            <p:txBody>
              <a:bodyPr wrap="square" rtlCol="0">
                <a:spAutoFit/>
              </a:bodyPr>
              <a:lstStyle/>
              <a:p>
                <a:pPr algn="l"/>
                <a:r>
                  <a:rPr lang="en-US" sz="1400" dirty="0">
                    <a:solidFill>
                      <a:srgbClr val="00B050"/>
                    </a:solidFill>
                    <a:latin typeface="Apple Chancery" panose="03020702040506060504" pitchFamily="66" charset="-79"/>
                    <a:ea typeface="IBM Plex Sans" charset="0"/>
                    <a:cs typeface="Apple Chancery" panose="03020702040506060504" pitchFamily="66" charset="-79"/>
                  </a:rPr>
                  <a:t>Core</a:t>
                </a:r>
              </a:p>
            </p:txBody>
          </p:sp>
          <p:sp>
            <p:nvSpPr>
              <p:cNvPr id="43" name="TextBox 42">
                <a:extLst>
                  <a:ext uri="{FF2B5EF4-FFF2-40B4-BE49-F238E27FC236}">
                    <a16:creationId xmlns:a16="http://schemas.microsoft.com/office/drawing/2014/main" id="{C0A57051-F5E3-EC4D-A11C-A5D49F846A78}"/>
                  </a:ext>
                </a:extLst>
              </p:cNvPr>
              <p:cNvSpPr txBox="1"/>
              <p:nvPr/>
            </p:nvSpPr>
            <p:spPr>
              <a:xfrm>
                <a:off x="2424613" y="3768094"/>
                <a:ext cx="277640" cy="307777"/>
              </a:xfrm>
              <a:prstGeom prst="rect">
                <a:avLst/>
              </a:prstGeom>
              <a:noFill/>
            </p:spPr>
            <p:txBody>
              <a:bodyPr wrap="none" rtlCol="0">
                <a:spAutoFit/>
              </a:bodyPr>
              <a:lstStyle/>
              <a:p>
                <a:pPr algn="l"/>
                <a:r>
                  <a:rPr lang="en-US" sz="1400" dirty="0">
                    <a:solidFill>
                      <a:srgbClr val="00B050"/>
                    </a:solidFill>
                    <a:latin typeface="Apple Chancery" panose="03020702040506060504" pitchFamily="66" charset="-79"/>
                    <a:ea typeface="IBM Plex Sans" charset="0"/>
                    <a:cs typeface="Apple Chancery" panose="03020702040506060504" pitchFamily="66" charset="-79"/>
                  </a:rPr>
                  <a:t>0</a:t>
                </a:r>
              </a:p>
            </p:txBody>
          </p:sp>
          <p:sp>
            <p:nvSpPr>
              <p:cNvPr id="44" name="TextBox 43">
                <a:extLst>
                  <a:ext uri="{FF2B5EF4-FFF2-40B4-BE49-F238E27FC236}">
                    <a16:creationId xmlns:a16="http://schemas.microsoft.com/office/drawing/2014/main" id="{14CD0F5F-400F-874A-BC78-324A51350F50}"/>
                  </a:ext>
                </a:extLst>
              </p:cNvPr>
              <p:cNvSpPr txBox="1"/>
              <p:nvPr/>
            </p:nvSpPr>
            <p:spPr>
              <a:xfrm>
                <a:off x="2405293" y="2597141"/>
                <a:ext cx="261610" cy="307777"/>
              </a:xfrm>
              <a:prstGeom prst="rect">
                <a:avLst/>
              </a:prstGeom>
              <a:noFill/>
            </p:spPr>
            <p:txBody>
              <a:bodyPr wrap="none" rtlCol="0">
                <a:spAutoFit/>
              </a:bodyPr>
              <a:lstStyle/>
              <a:p>
                <a:pPr algn="l"/>
                <a:r>
                  <a:rPr lang="en-US" sz="1400" dirty="0">
                    <a:solidFill>
                      <a:srgbClr val="00B050"/>
                    </a:solidFill>
                    <a:latin typeface="Apple Chancery" panose="03020702040506060504" pitchFamily="66" charset="-79"/>
                    <a:ea typeface="IBM Plex Sans" charset="0"/>
                    <a:cs typeface="Apple Chancery" panose="03020702040506060504" pitchFamily="66" charset="-79"/>
                  </a:rPr>
                  <a:t>1</a:t>
                </a:r>
              </a:p>
            </p:txBody>
          </p:sp>
          <p:sp>
            <p:nvSpPr>
              <p:cNvPr id="45" name="TextBox 44">
                <a:extLst>
                  <a:ext uri="{FF2B5EF4-FFF2-40B4-BE49-F238E27FC236}">
                    <a16:creationId xmlns:a16="http://schemas.microsoft.com/office/drawing/2014/main" id="{64503143-D383-8B4E-81FB-767570996FAE}"/>
                  </a:ext>
                </a:extLst>
              </p:cNvPr>
              <p:cNvSpPr txBox="1"/>
              <p:nvPr/>
            </p:nvSpPr>
            <p:spPr>
              <a:xfrm>
                <a:off x="294756" y="1737034"/>
                <a:ext cx="3238640" cy="450778"/>
              </a:xfrm>
              <a:prstGeom prst="rect">
                <a:avLst/>
              </a:prstGeom>
              <a:noFill/>
            </p:spPr>
            <p:txBody>
              <a:bodyPr wrap="square" rtlCol="0">
                <a:spAutoFit/>
              </a:bodyPr>
              <a:lstStyle/>
              <a:p>
                <a:pPr algn="l"/>
                <a:r>
                  <a:rPr lang="en-US" sz="1400" dirty="0">
                    <a:solidFill>
                      <a:srgbClr val="00B050"/>
                    </a:solidFill>
                    <a:latin typeface="Apple Chancery" panose="03020702040506060504" pitchFamily="66" charset="-79"/>
                    <a:ea typeface="IBM Plex Sans" charset="0"/>
                    <a:cs typeface="Apple Chancery" panose="03020702040506060504" pitchFamily="66" charset="-79"/>
                  </a:rPr>
                  <a:t>2                  3                4</a:t>
                </a:r>
              </a:p>
            </p:txBody>
          </p:sp>
          <p:sp>
            <p:nvSpPr>
              <p:cNvPr id="46" name="TextBox 45">
                <a:extLst>
                  <a:ext uri="{FF2B5EF4-FFF2-40B4-BE49-F238E27FC236}">
                    <a16:creationId xmlns:a16="http://schemas.microsoft.com/office/drawing/2014/main" id="{0CC37CB8-0C35-2C44-921C-4FB9CB6C5C05}"/>
                  </a:ext>
                </a:extLst>
              </p:cNvPr>
              <p:cNvSpPr txBox="1"/>
              <p:nvPr/>
            </p:nvSpPr>
            <p:spPr>
              <a:xfrm>
                <a:off x="4325404" y="1235190"/>
                <a:ext cx="849913" cy="307777"/>
              </a:xfrm>
              <a:prstGeom prst="rect">
                <a:avLst/>
              </a:prstGeom>
              <a:noFill/>
            </p:spPr>
            <p:txBody>
              <a:bodyPr wrap="none" rtlCol="0">
                <a:spAutoFit/>
              </a:bodyPr>
              <a:lstStyle/>
              <a:p>
                <a:pPr algn="l"/>
                <a:r>
                  <a:rPr lang="en-US" sz="1400" dirty="0">
                    <a:solidFill>
                      <a:srgbClr val="00B050"/>
                    </a:solidFill>
                    <a:latin typeface="Apple Chancery" panose="03020702040506060504" pitchFamily="66" charset="-79"/>
                    <a:ea typeface="IBM Plex Sans" charset="0"/>
                    <a:cs typeface="Apple Chancery" panose="03020702040506060504" pitchFamily="66" charset="-79"/>
                  </a:rPr>
                  <a:t>Occupied</a:t>
                </a:r>
              </a:p>
            </p:txBody>
          </p:sp>
          <p:sp>
            <p:nvSpPr>
              <p:cNvPr id="47" name="TextBox 46">
                <a:extLst>
                  <a:ext uri="{FF2B5EF4-FFF2-40B4-BE49-F238E27FC236}">
                    <a16:creationId xmlns:a16="http://schemas.microsoft.com/office/drawing/2014/main" id="{14B143B4-5A7A-E54F-B73C-B9A9F3562978}"/>
                  </a:ext>
                </a:extLst>
              </p:cNvPr>
              <p:cNvSpPr txBox="1"/>
              <p:nvPr/>
            </p:nvSpPr>
            <p:spPr>
              <a:xfrm>
                <a:off x="6736914" y="1242434"/>
                <a:ext cx="958883" cy="450778"/>
              </a:xfrm>
              <a:prstGeom prst="rect">
                <a:avLst/>
              </a:prstGeom>
              <a:noFill/>
            </p:spPr>
            <p:txBody>
              <a:bodyPr wrap="none" rtlCol="0">
                <a:spAutoFit/>
              </a:bodyPr>
              <a:lstStyle/>
              <a:p>
                <a:pPr algn="l"/>
                <a:r>
                  <a:rPr lang="en-US" sz="1400" dirty="0">
                    <a:solidFill>
                      <a:srgbClr val="00B050"/>
                    </a:solidFill>
                    <a:latin typeface="Apple Chancery" panose="03020702040506060504" pitchFamily="66" charset="-79"/>
                    <a:ea typeface="IBM Plex Sans" charset="0"/>
                    <a:cs typeface="Apple Chancery" panose="03020702040506060504" pitchFamily="66" charset="-79"/>
                  </a:rPr>
                  <a:t>Virtual</a:t>
                </a:r>
              </a:p>
            </p:txBody>
          </p:sp>
          <p:sp>
            <p:nvSpPr>
              <p:cNvPr id="48" name="TextBox 47">
                <a:extLst>
                  <a:ext uri="{FF2B5EF4-FFF2-40B4-BE49-F238E27FC236}">
                    <a16:creationId xmlns:a16="http://schemas.microsoft.com/office/drawing/2014/main" id="{8ABBBFCC-F9F7-604A-B77A-8287340DF3F6}"/>
                  </a:ext>
                </a:extLst>
              </p:cNvPr>
              <p:cNvSpPr txBox="1"/>
              <p:nvPr/>
            </p:nvSpPr>
            <p:spPr>
              <a:xfrm>
                <a:off x="4226891" y="4208262"/>
                <a:ext cx="271228" cy="307777"/>
              </a:xfrm>
              <a:prstGeom prst="rect">
                <a:avLst/>
              </a:prstGeom>
              <a:noFill/>
            </p:spPr>
            <p:txBody>
              <a:bodyPr wrap="none" rtlCol="0">
                <a:spAutoFit/>
              </a:bodyPr>
              <a:lstStyle/>
              <a:p>
                <a:pPr algn="l"/>
                <a:r>
                  <a:rPr lang="en-US" sz="1400" dirty="0">
                    <a:solidFill>
                      <a:srgbClr val="00B050"/>
                    </a:solidFill>
                    <a:latin typeface="Apple Chancery" panose="03020702040506060504" pitchFamily="66" charset="-79"/>
                    <a:ea typeface="IBM Plex Sans" charset="0"/>
                    <a:cs typeface="Apple Chancery" panose="03020702040506060504" pitchFamily="66" charset="-79"/>
                  </a:rPr>
                  <a:t>5</a:t>
                </a:r>
              </a:p>
            </p:txBody>
          </p:sp>
          <p:sp>
            <p:nvSpPr>
              <p:cNvPr id="49" name="TextBox 48">
                <a:extLst>
                  <a:ext uri="{FF2B5EF4-FFF2-40B4-BE49-F238E27FC236}">
                    <a16:creationId xmlns:a16="http://schemas.microsoft.com/office/drawing/2014/main" id="{564DB417-1685-5B4C-90E9-C5187F043386}"/>
                  </a:ext>
                </a:extLst>
              </p:cNvPr>
              <p:cNvSpPr txBox="1"/>
              <p:nvPr/>
            </p:nvSpPr>
            <p:spPr>
              <a:xfrm>
                <a:off x="4199772" y="3545489"/>
                <a:ext cx="287258" cy="307777"/>
              </a:xfrm>
              <a:prstGeom prst="rect">
                <a:avLst/>
              </a:prstGeom>
              <a:noFill/>
            </p:spPr>
            <p:txBody>
              <a:bodyPr wrap="none" rtlCol="0">
                <a:spAutoFit/>
              </a:bodyPr>
              <a:lstStyle/>
              <a:p>
                <a:pPr algn="l"/>
                <a:r>
                  <a:rPr lang="en-US" sz="1400" dirty="0">
                    <a:solidFill>
                      <a:srgbClr val="00B050"/>
                    </a:solidFill>
                    <a:latin typeface="Apple Chancery" panose="03020702040506060504" pitchFamily="66" charset="-79"/>
                    <a:ea typeface="IBM Plex Sans" charset="0"/>
                    <a:cs typeface="Apple Chancery" panose="03020702040506060504" pitchFamily="66" charset="-79"/>
                  </a:rPr>
                  <a:t>6</a:t>
                </a:r>
              </a:p>
            </p:txBody>
          </p:sp>
          <p:sp>
            <p:nvSpPr>
              <p:cNvPr id="51" name="TextBox 50">
                <a:extLst>
                  <a:ext uri="{FF2B5EF4-FFF2-40B4-BE49-F238E27FC236}">
                    <a16:creationId xmlns:a16="http://schemas.microsoft.com/office/drawing/2014/main" id="{6E6D6C23-EFBE-2249-8414-1B372E8DB6F4}"/>
                  </a:ext>
                </a:extLst>
              </p:cNvPr>
              <p:cNvSpPr txBox="1"/>
              <p:nvPr/>
            </p:nvSpPr>
            <p:spPr>
              <a:xfrm>
                <a:off x="4216854" y="2698439"/>
                <a:ext cx="276038" cy="307777"/>
              </a:xfrm>
              <a:prstGeom prst="rect">
                <a:avLst/>
              </a:prstGeom>
              <a:noFill/>
            </p:spPr>
            <p:txBody>
              <a:bodyPr wrap="none" rtlCol="0">
                <a:spAutoFit/>
              </a:bodyPr>
              <a:lstStyle/>
              <a:p>
                <a:pPr algn="l"/>
                <a:r>
                  <a:rPr lang="en-US" sz="1400" dirty="0">
                    <a:solidFill>
                      <a:srgbClr val="00B050"/>
                    </a:solidFill>
                    <a:latin typeface="Apple Chancery" panose="03020702040506060504" pitchFamily="66" charset="-79"/>
                    <a:ea typeface="IBM Plex Sans" charset="0"/>
                    <a:cs typeface="Apple Chancery" panose="03020702040506060504" pitchFamily="66" charset="-79"/>
                  </a:rPr>
                  <a:t>7</a:t>
                </a:r>
              </a:p>
            </p:txBody>
          </p:sp>
          <p:sp>
            <p:nvSpPr>
              <p:cNvPr id="52" name="TextBox 51">
                <a:extLst>
                  <a:ext uri="{FF2B5EF4-FFF2-40B4-BE49-F238E27FC236}">
                    <a16:creationId xmlns:a16="http://schemas.microsoft.com/office/drawing/2014/main" id="{6F44D232-C061-0140-8367-779FAF17AF9E}"/>
                  </a:ext>
                </a:extLst>
              </p:cNvPr>
              <p:cNvSpPr txBox="1"/>
              <p:nvPr/>
            </p:nvSpPr>
            <p:spPr>
              <a:xfrm>
                <a:off x="4199772" y="1830202"/>
                <a:ext cx="277640" cy="307777"/>
              </a:xfrm>
              <a:prstGeom prst="rect">
                <a:avLst/>
              </a:prstGeom>
              <a:noFill/>
            </p:spPr>
            <p:txBody>
              <a:bodyPr wrap="none" rtlCol="0">
                <a:spAutoFit/>
              </a:bodyPr>
              <a:lstStyle/>
              <a:p>
                <a:pPr algn="l"/>
                <a:r>
                  <a:rPr lang="en-US" sz="1400" dirty="0">
                    <a:solidFill>
                      <a:srgbClr val="00B050"/>
                    </a:solidFill>
                    <a:latin typeface="Apple Chancery" panose="03020702040506060504" pitchFamily="66" charset="-79"/>
                    <a:ea typeface="IBM Plex Sans" charset="0"/>
                    <a:cs typeface="Apple Chancery" panose="03020702040506060504" pitchFamily="66" charset="-79"/>
                  </a:rPr>
                  <a:t>8</a:t>
                </a:r>
              </a:p>
            </p:txBody>
          </p:sp>
          <p:sp>
            <p:nvSpPr>
              <p:cNvPr id="53" name="TextBox 52">
                <a:extLst>
                  <a:ext uri="{FF2B5EF4-FFF2-40B4-BE49-F238E27FC236}">
                    <a16:creationId xmlns:a16="http://schemas.microsoft.com/office/drawing/2014/main" id="{3F95C325-A868-BE4B-AC1A-6FCEF720D65B}"/>
                  </a:ext>
                </a:extLst>
              </p:cNvPr>
              <p:cNvSpPr txBox="1"/>
              <p:nvPr/>
            </p:nvSpPr>
            <p:spPr>
              <a:xfrm>
                <a:off x="6616909" y="2852327"/>
                <a:ext cx="287258" cy="307777"/>
              </a:xfrm>
              <a:prstGeom prst="rect">
                <a:avLst/>
              </a:prstGeom>
              <a:noFill/>
            </p:spPr>
            <p:txBody>
              <a:bodyPr wrap="none" rtlCol="0">
                <a:spAutoFit/>
              </a:bodyPr>
              <a:lstStyle/>
              <a:p>
                <a:pPr algn="l"/>
                <a:r>
                  <a:rPr lang="en-US" sz="1400" dirty="0">
                    <a:solidFill>
                      <a:srgbClr val="00B050"/>
                    </a:solidFill>
                    <a:latin typeface="Apple Chancery" panose="03020702040506060504" pitchFamily="66" charset="-79"/>
                    <a:ea typeface="IBM Plex Sans" charset="0"/>
                    <a:cs typeface="Apple Chancery" panose="03020702040506060504" pitchFamily="66" charset="-79"/>
                  </a:rPr>
                  <a:t>9</a:t>
                </a:r>
              </a:p>
            </p:txBody>
          </p:sp>
          <p:sp>
            <p:nvSpPr>
              <p:cNvPr id="54" name="TextBox 53">
                <a:extLst>
                  <a:ext uri="{FF2B5EF4-FFF2-40B4-BE49-F238E27FC236}">
                    <a16:creationId xmlns:a16="http://schemas.microsoft.com/office/drawing/2014/main" id="{A49350A2-4B06-B447-B5F1-2D5835C63095}"/>
                  </a:ext>
                </a:extLst>
              </p:cNvPr>
              <p:cNvSpPr txBox="1"/>
              <p:nvPr/>
            </p:nvSpPr>
            <p:spPr>
              <a:xfrm>
                <a:off x="6600644" y="1820465"/>
                <a:ext cx="354584" cy="307777"/>
              </a:xfrm>
              <a:prstGeom prst="rect">
                <a:avLst/>
              </a:prstGeom>
              <a:noFill/>
            </p:spPr>
            <p:txBody>
              <a:bodyPr wrap="none" rtlCol="0">
                <a:spAutoFit/>
              </a:bodyPr>
              <a:lstStyle/>
              <a:p>
                <a:pPr algn="l"/>
                <a:r>
                  <a:rPr lang="en-US" sz="1400" dirty="0">
                    <a:solidFill>
                      <a:srgbClr val="00B050"/>
                    </a:solidFill>
                    <a:latin typeface="Apple Chancery" panose="03020702040506060504" pitchFamily="66" charset="-79"/>
                    <a:ea typeface="IBM Plex Sans" charset="0"/>
                    <a:cs typeface="Apple Chancery" panose="03020702040506060504" pitchFamily="66" charset="-79"/>
                  </a:rPr>
                  <a:t>10</a:t>
                </a:r>
              </a:p>
            </p:txBody>
          </p:sp>
        </p:grpSp>
        <p:cxnSp>
          <p:nvCxnSpPr>
            <p:cNvPr id="8" name="Straight Connector 7">
              <a:extLst>
                <a:ext uri="{FF2B5EF4-FFF2-40B4-BE49-F238E27FC236}">
                  <a16:creationId xmlns:a16="http://schemas.microsoft.com/office/drawing/2014/main" id="{48E31943-92E6-CE4A-A0B5-801C91ACA823}"/>
                </a:ext>
              </a:extLst>
            </p:cNvPr>
            <p:cNvCxnSpPr/>
            <p:nvPr/>
          </p:nvCxnSpPr>
          <p:spPr bwMode="auto">
            <a:xfrm>
              <a:off x="2826677" y="3817891"/>
              <a:ext cx="588388" cy="703249"/>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1360624B-1234-FB4E-9D2F-C8FD4F2B0206}"/>
                </a:ext>
              </a:extLst>
            </p:cNvPr>
            <p:cNvCxnSpPr>
              <a:cxnSpLocks/>
              <a:endCxn id="43" idx="0"/>
            </p:cNvCxnSpPr>
            <p:nvPr/>
          </p:nvCxnSpPr>
          <p:spPr bwMode="auto">
            <a:xfrm flipV="1">
              <a:off x="2851059" y="3850301"/>
              <a:ext cx="483884" cy="549564"/>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DFCD7D7B-D4B6-B149-A862-0E1CE01B7794}"/>
                </a:ext>
              </a:extLst>
            </p:cNvPr>
            <p:cNvCxnSpPr/>
            <p:nvPr/>
          </p:nvCxnSpPr>
          <p:spPr bwMode="auto">
            <a:xfrm>
              <a:off x="2799730" y="3013672"/>
              <a:ext cx="588388" cy="703249"/>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3B761600-BC27-AB4E-A939-2FC1036BD6FC}"/>
                </a:ext>
              </a:extLst>
            </p:cNvPr>
            <p:cNvCxnSpPr>
              <a:cxnSpLocks/>
            </p:cNvCxnSpPr>
            <p:nvPr/>
          </p:nvCxnSpPr>
          <p:spPr bwMode="auto">
            <a:xfrm flipV="1">
              <a:off x="2824112" y="3046082"/>
              <a:ext cx="483884" cy="549564"/>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5E91EB44-B800-C64F-B86C-8DEEB5CBA2C3}"/>
                </a:ext>
              </a:extLst>
            </p:cNvPr>
            <p:cNvCxnSpPr/>
            <p:nvPr/>
          </p:nvCxnSpPr>
          <p:spPr bwMode="auto">
            <a:xfrm>
              <a:off x="1814853" y="2313266"/>
              <a:ext cx="588388" cy="703249"/>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FF5626F5-FAD9-2C47-AAC4-13617F2AC9BB}"/>
                </a:ext>
              </a:extLst>
            </p:cNvPr>
            <p:cNvCxnSpPr>
              <a:cxnSpLocks/>
            </p:cNvCxnSpPr>
            <p:nvPr/>
          </p:nvCxnSpPr>
          <p:spPr bwMode="auto">
            <a:xfrm flipV="1">
              <a:off x="1839235" y="2345676"/>
              <a:ext cx="483884" cy="549564"/>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FD4A2163-AFDB-9941-B26B-D0EAD1FFC966}"/>
                </a:ext>
              </a:extLst>
            </p:cNvPr>
            <p:cNvCxnSpPr/>
            <p:nvPr/>
          </p:nvCxnSpPr>
          <p:spPr bwMode="auto">
            <a:xfrm>
              <a:off x="2808597" y="2274078"/>
              <a:ext cx="588388" cy="703249"/>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AD179B3-11CE-3C4E-90F8-C9FD2ED814A8}"/>
                </a:ext>
              </a:extLst>
            </p:cNvPr>
            <p:cNvCxnSpPr>
              <a:cxnSpLocks/>
            </p:cNvCxnSpPr>
            <p:nvPr/>
          </p:nvCxnSpPr>
          <p:spPr bwMode="auto">
            <a:xfrm flipV="1">
              <a:off x="2832979" y="2306488"/>
              <a:ext cx="483884" cy="549564"/>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3F4FFCEC-21EB-354F-A6FD-18FD459D6985}"/>
                </a:ext>
              </a:extLst>
            </p:cNvPr>
            <p:cNvCxnSpPr/>
            <p:nvPr/>
          </p:nvCxnSpPr>
          <p:spPr bwMode="auto">
            <a:xfrm>
              <a:off x="3551130" y="2279346"/>
              <a:ext cx="588388" cy="703249"/>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956CE1A3-3915-7F42-9478-3D0495784C03}"/>
                </a:ext>
              </a:extLst>
            </p:cNvPr>
            <p:cNvCxnSpPr>
              <a:cxnSpLocks/>
            </p:cNvCxnSpPr>
            <p:nvPr/>
          </p:nvCxnSpPr>
          <p:spPr bwMode="auto">
            <a:xfrm flipV="1">
              <a:off x="3575512" y="2311756"/>
              <a:ext cx="483884" cy="549564"/>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52077A7F-99F7-9345-9111-31540485E26A}"/>
                </a:ext>
              </a:extLst>
            </p:cNvPr>
            <p:cNvCxnSpPr/>
            <p:nvPr/>
          </p:nvCxnSpPr>
          <p:spPr bwMode="auto">
            <a:xfrm>
              <a:off x="4870070" y="2335888"/>
              <a:ext cx="588388" cy="703249"/>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5A9B36B1-6329-EA47-81A9-18F441D44612}"/>
                </a:ext>
              </a:extLst>
            </p:cNvPr>
            <p:cNvCxnSpPr>
              <a:cxnSpLocks/>
            </p:cNvCxnSpPr>
            <p:nvPr/>
          </p:nvCxnSpPr>
          <p:spPr bwMode="auto">
            <a:xfrm flipV="1">
              <a:off x="4894452" y="2368298"/>
              <a:ext cx="483884" cy="549564"/>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pic>
        <p:nvPicPr>
          <p:cNvPr id="63" name="Picture 62" descr="A screenshot of a cell phone&#10;&#10;Description automatically generated">
            <a:extLst>
              <a:ext uri="{FF2B5EF4-FFF2-40B4-BE49-F238E27FC236}">
                <a16:creationId xmlns:a16="http://schemas.microsoft.com/office/drawing/2014/main" id="{B49FCFC4-0C2F-7349-8D71-47291A6D0FE4}"/>
              </a:ext>
            </a:extLst>
          </p:cNvPr>
          <p:cNvPicPr>
            <a:picLocks noChangeAspect="1"/>
          </p:cNvPicPr>
          <p:nvPr/>
        </p:nvPicPr>
        <p:blipFill>
          <a:blip r:embed="rId13"/>
          <a:stretch>
            <a:fillRect/>
          </a:stretch>
        </p:blipFill>
        <p:spPr>
          <a:xfrm>
            <a:off x="90164" y="746905"/>
            <a:ext cx="8896075" cy="1144751"/>
          </a:xfrm>
          <a:prstGeom prst="rect">
            <a:avLst/>
          </a:prstGeom>
        </p:spPr>
      </p:pic>
      <p:sp>
        <p:nvSpPr>
          <p:cNvPr id="64" name="Title 5">
            <a:extLst>
              <a:ext uri="{FF2B5EF4-FFF2-40B4-BE49-F238E27FC236}">
                <a16:creationId xmlns:a16="http://schemas.microsoft.com/office/drawing/2014/main" id="{7DA6CCAC-71BC-F448-A313-7276E86F5F41}"/>
              </a:ext>
            </a:extLst>
          </p:cNvPr>
          <p:cNvSpPr txBox="1">
            <a:spLocks/>
          </p:cNvSpPr>
          <p:nvPr/>
        </p:nvSpPr>
        <p:spPr>
          <a:xfrm>
            <a:off x="210311" y="201168"/>
            <a:ext cx="8798607" cy="804672"/>
          </a:xfrm>
          <a:prstGeom prst="rect">
            <a:avLst/>
          </a:prstGeom>
        </p:spPr>
        <p:txBody>
          <a:bodyPr vert="horz" lIns="0" tIns="0" rIns="0" bIns="0" rtlCol="0" anchor="t">
            <a:noAutofit/>
          </a:bodyPr>
          <a:lstStyle>
            <a:lvl1pPr algn="l" rtl="0" eaLnBrk="1" fontAlgn="base" hangingPunct="1">
              <a:lnSpc>
                <a:spcPct val="110000"/>
              </a:lnSpc>
              <a:spcBef>
                <a:spcPct val="0"/>
              </a:spcBef>
              <a:spcAft>
                <a:spcPct val="0"/>
              </a:spcAft>
              <a:defRPr sz="2800" b="0" i="0">
                <a:solidFill>
                  <a:srgbClr val="F2F4F8"/>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kern="0">
                <a:solidFill>
                  <a:schemeClr val="bg1"/>
                </a:solidFill>
              </a:rPr>
              <a:t>Step 3: the Hamiltonian and its qubit representation</a:t>
            </a:r>
            <a:endParaRPr lang="en-US" kern="0" dirty="0">
              <a:solidFill>
                <a:schemeClr val="bg1"/>
              </a:solidFill>
            </a:endParaRPr>
          </a:p>
        </p:txBody>
      </p:sp>
    </p:spTree>
    <p:extLst>
      <p:ext uri="{BB962C8B-B14F-4D97-AF65-F5344CB8AC3E}">
        <p14:creationId xmlns:p14="http://schemas.microsoft.com/office/powerpoint/2010/main" val="4222273736"/>
      </p:ext>
    </p:extLst>
  </p:cSld>
  <p:clrMapOvr>
    <a:masterClrMapping/>
  </p:clrMapOvr>
</p:sld>
</file>

<file path=ppt/theme/theme1.xml><?xml version="1.0" encoding="utf-8"?>
<a:theme xmlns:a="http://schemas.openxmlformats.org/drawingml/2006/main" name="IBM Quantum Master (Dark)">
  <a:themeElements>
    <a:clrScheme name="Custom 1">
      <a:dk1>
        <a:srgbClr val="161616"/>
      </a:dk1>
      <a:lt1>
        <a:srgbClr val="F4F4F4"/>
      </a:lt1>
      <a:dk2>
        <a:srgbClr val="262626"/>
      </a:dk2>
      <a:lt2>
        <a:srgbClr val="DFDFDF"/>
      </a:lt2>
      <a:accent1>
        <a:srgbClr val="001D6C"/>
      </a:accent1>
      <a:accent2>
        <a:srgbClr val="4589FF"/>
      </a:accent2>
      <a:accent3>
        <a:srgbClr val="A6C8FF"/>
      </a:accent3>
      <a:accent4>
        <a:srgbClr val="E0E0E0"/>
      </a:accent4>
      <a:accent5>
        <a:srgbClr val="C6C6C6"/>
      </a:accent5>
      <a:accent6>
        <a:srgbClr val="A8A8A8"/>
      </a:accent6>
      <a:hlink>
        <a:srgbClr val="4589FF"/>
      </a:hlink>
      <a:folHlink>
        <a:srgbClr val="A6C8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1" id="{8B70E7FB-A669-4B4C-9ACB-96DC6423E340}" vid="{8D3735FC-AE52-144D-87FC-0CE534D18C07}"/>
    </a:ext>
  </a:extLst>
</a:theme>
</file>

<file path=ppt/theme/theme2.xml><?xml version="1.0" encoding="utf-8"?>
<a:theme xmlns:a="http://schemas.openxmlformats.org/drawingml/2006/main" name="IBM Quantum Master (Light)">
  <a:themeElements>
    <a:clrScheme name="Custom 2">
      <a:dk1>
        <a:srgbClr val="161616"/>
      </a:dk1>
      <a:lt1>
        <a:srgbClr val="FFFFFF"/>
      </a:lt1>
      <a:dk2>
        <a:srgbClr val="262626"/>
      </a:dk2>
      <a:lt2>
        <a:srgbClr val="F4F4F4"/>
      </a:lt2>
      <a:accent1>
        <a:srgbClr val="001D6C"/>
      </a:accent1>
      <a:accent2>
        <a:srgbClr val="4589FF"/>
      </a:accent2>
      <a:accent3>
        <a:srgbClr val="A6C8FF"/>
      </a:accent3>
      <a:accent4>
        <a:srgbClr val="E0E0E0"/>
      </a:accent4>
      <a:accent5>
        <a:srgbClr val="C6C6C6"/>
      </a:accent5>
      <a:accent6>
        <a:srgbClr val="A8A8A8"/>
      </a:accent6>
      <a:hlink>
        <a:srgbClr val="4589FF"/>
      </a:hlink>
      <a:folHlink>
        <a:srgbClr val="A6C8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1" id="{8B70E7FB-A669-4B4C-9ACB-96DC6423E340}" vid="{0B70DC4D-0858-DE43-9FF7-A5A5CB6039BA}"/>
    </a:ext>
  </a:extLst>
</a:theme>
</file>

<file path=ppt/theme/theme3.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4.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emplate>IBM Quantum Master (Dark)</Template>
  <TotalTime>3518</TotalTime>
  <Words>1591</Words>
  <Application>Microsoft Macintosh PowerPoint</Application>
  <PresentationFormat>On-screen Show (16:9)</PresentationFormat>
  <Paragraphs>223</Paragraphs>
  <Slides>18</Slides>
  <Notes>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18</vt:i4>
      </vt:variant>
    </vt:vector>
  </HeadingPairs>
  <TitlesOfParts>
    <vt:vector size="31" baseType="lpstr">
      <vt:lpstr>.AppleSystemUIFont</vt:lpstr>
      <vt:lpstr>Apple Chancery</vt:lpstr>
      <vt:lpstr>Arial</vt:lpstr>
      <vt:lpstr>Calibri</vt:lpstr>
      <vt:lpstr>Cambria Math</vt:lpstr>
      <vt:lpstr>HelvNeue Light for IBM</vt:lpstr>
      <vt:lpstr>IBM Plex Sans</vt:lpstr>
      <vt:lpstr>IBM Plex Sans Light</vt:lpstr>
      <vt:lpstr>IBM Plex Sans SemiBold</vt:lpstr>
      <vt:lpstr>System Font Regular</vt:lpstr>
      <vt:lpstr>Wingdings</vt:lpstr>
      <vt:lpstr>IBM Quantum Master (Dark)</vt:lpstr>
      <vt:lpstr>IBM Quantum Master (Light)</vt:lpstr>
      <vt:lpstr>Exploring the electronic structure  of a molecule with Qiskit  speaker: Mario Motta  IBM Almaden Research Center</vt:lpstr>
      <vt:lpstr>An example from related to recent work</vt:lpstr>
      <vt:lpstr>Step 1: identify geometry, basis, symmetry group</vt:lpstr>
      <vt:lpstr>Step 1: identify geometry, basis, symmetry group</vt:lpstr>
      <vt:lpstr>Step 2: setting up a qmolecule object</vt:lpstr>
      <vt:lpstr>Step 2: setting up a qmolecule object</vt:lpstr>
      <vt:lpstr>Step 3: the Hamiltonian and its qubit representation</vt:lpstr>
      <vt:lpstr>Step 3: the Hamiltonian and its qubit representation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Achieving quantum-readiness for the chemistry of catalysis </dc:title>
  <dc:creator>Mario Motta</dc:creator>
  <cp:lastModifiedBy>Mario Motta</cp:lastModifiedBy>
  <cp:revision>119</cp:revision>
  <cp:lastPrinted>2019-04-25T15:14:05Z</cp:lastPrinted>
  <dcterms:created xsi:type="dcterms:W3CDTF">2020-02-10T17:17:46Z</dcterms:created>
  <dcterms:modified xsi:type="dcterms:W3CDTF">2020-07-17T22:13:12Z</dcterms:modified>
</cp:coreProperties>
</file>